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3"/>
  </p:sldMasterIdLst>
  <p:notesMasterIdLst>
    <p:notesMasterId r:id="rId25"/>
  </p:notesMasterIdLst>
  <p:sldIdLst>
    <p:sldId id="256" r:id="rId4"/>
    <p:sldId id="301" r:id="rId5"/>
    <p:sldId id="317" r:id="rId6"/>
    <p:sldId id="316" r:id="rId7"/>
    <p:sldId id="323" r:id="rId8"/>
    <p:sldId id="303" r:id="rId9"/>
    <p:sldId id="309" r:id="rId10"/>
    <p:sldId id="319" r:id="rId11"/>
    <p:sldId id="343" r:id="rId12"/>
    <p:sldId id="345" r:id="rId13"/>
    <p:sldId id="347" r:id="rId14"/>
    <p:sldId id="344" r:id="rId15"/>
    <p:sldId id="342" r:id="rId16"/>
    <p:sldId id="318" r:id="rId17"/>
    <p:sldId id="320" r:id="rId18"/>
    <p:sldId id="321" r:id="rId19"/>
    <p:sldId id="322" r:id="rId20"/>
    <p:sldId id="339" r:id="rId21"/>
    <p:sldId id="324" r:id="rId22"/>
    <p:sldId id="357" r:id="rId23"/>
    <p:sldId id="257" r:id="rId24"/>
  </p:sldIdLst>
  <p:sldSz cx="12192000" cy="6858000"/>
  <p:notesSz cx="6858000" cy="9144000"/>
  <p:embeddedFontLst>
    <p:embeddedFont>
      <p:font typeface="华文楷体" panose="02010600040101010101" charset="-122"/>
      <p:regular r:id="rId30"/>
    </p:embeddedFont>
    <p:embeddedFont>
      <p:font typeface="楷体" panose="02010609060101010101" pitchFamily="49" charset="-122"/>
      <p:regular r:id="rId31"/>
    </p:embeddedFont>
    <p:embeddedFont>
      <p:font typeface="微软雅黑" panose="020B0503020204020204" charset="-122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  <p:embeddedFont>
      <p:font typeface="MiSans Normal" panose="00000500000000000000" charset="-122"/>
      <p:regular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彭玉凤" initials="彭玉凤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274"/>
    <a:srgbClr val="000000"/>
    <a:srgbClr val="941225"/>
    <a:srgbClr val="657D9D"/>
    <a:srgbClr val="FFFFFF"/>
    <a:srgbClr val="D9D9D9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356" y="48"/>
      </p:cViewPr>
      <p:guideLst>
        <p:guide orient="horz" pos="245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gs" Target="tags/tag168.xml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924454" y="817032"/>
            <a:ext cx="2880000" cy="5156200"/>
          </a:xfrm>
        </p:spPr>
        <p:txBody>
          <a:bodyPr wrap="square" anchor="ctr">
            <a:normAutofit/>
          </a:bodyPr>
          <a:lstStyle>
            <a:lvl1pPr algn="ctr">
              <a:defRPr sz="50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87967" y="3694111"/>
            <a:ext cx="10016067" cy="2452689"/>
          </a:xfrm>
        </p:spPr>
        <p:txBody>
          <a:bodyPr wrap="square" anchor="t">
            <a:normAutofit/>
          </a:bodyPr>
          <a:lstStyle>
            <a:lvl1pPr algn="ctr">
              <a:defRPr sz="42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87967" y="313268"/>
            <a:ext cx="10016067" cy="2928406"/>
          </a:xfrm>
        </p:spPr>
        <p:txBody>
          <a:bodyPr wrap="square" anchor="b">
            <a:normAutofit/>
          </a:bodyPr>
          <a:lstStyle>
            <a:lvl1pPr marL="0" indent="0" algn="ctr">
              <a:buNone/>
              <a:defRPr sz="8000" b="1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4690" y="1364400"/>
            <a:ext cx="5181600" cy="48132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313170" y="1364400"/>
            <a:ext cx="5181600" cy="48132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4373" y="1369480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4373" y="2066355"/>
            <a:ext cx="5157787" cy="4128388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311265" y="1354875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311265" y="2051750"/>
            <a:ext cx="5183188" cy="4128388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325" y="1296035"/>
            <a:ext cx="10800080" cy="57594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800" b="0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74134" y="491067"/>
            <a:ext cx="11243733" cy="2964933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474134" y="3937065"/>
            <a:ext cx="11243732" cy="2319802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17" Type="http://schemas.openxmlformats.org/officeDocument/2006/relationships/tags" Target="../tags/tag122.xml"/><Relationship Id="rId16" Type="http://schemas.openxmlformats.org/officeDocument/2006/relationships/tags" Target="../tags/tag121.xml"/><Relationship Id="rId15" Type="http://schemas.openxmlformats.org/officeDocument/2006/relationships/tags" Target="../tags/tag120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4690" y="1364615"/>
            <a:ext cx="10799445" cy="48133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469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411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1" Type="http://schemas.openxmlformats.org/officeDocument/2006/relationships/slideLayout" Target="../slideLayouts/slideLayout15.xml"/><Relationship Id="rId10" Type="http://schemas.openxmlformats.org/officeDocument/2006/relationships/image" Target="../media/image19.png"/><Relationship Id="rId1" Type="http://schemas.openxmlformats.org/officeDocument/2006/relationships/tags" Target="../tags/tag16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3" Type="http://schemas.openxmlformats.org/officeDocument/2006/relationships/slideLayout" Target="../slideLayouts/slideLayout15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tags" Target="../tags/tag125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.png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5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7650" y="233680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097770" y="321945"/>
            <a:ext cx="1764665" cy="701040"/>
            <a:chOff x="3768308" y="2508637"/>
            <a:chExt cx="4655383" cy="1847076"/>
          </a:xfrm>
          <a:solidFill>
            <a:srgbClr val="324274"/>
          </a:solidFill>
        </p:grpSpPr>
        <p:grpSp>
          <p:nvGrpSpPr>
            <p:cNvPr id="20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6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2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46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7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5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3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56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7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4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5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6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7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8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9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0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1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2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3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4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5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6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7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  <p:sp>
        <p:nvSpPr>
          <p:cNvPr id="19" name="文本框 18"/>
          <p:cNvSpPr txBox="1"/>
          <p:nvPr/>
        </p:nvSpPr>
        <p:spPr>
          <a:xfrm>
            <a:off x="2664460" y="1924050"/>
            <a:ext cx="72497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ea"/>
              </a:rPr>
              <a:t>一元</a:t>
            </a:r>
            <a:r>
              <a:rPr lang="en-US" altLang="zh-CN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ea"/>
              </a:rPr>
              <a:t>n</a:t>
            </a:r>
            <a:r>
              <a:rPr lang="zh-CN" altLang="en-US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ea"/>
              </a:rPr>
              <a:t>次多项式的运算实现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85135" y="3867150"/>
            <a:ext cx="6780530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小组分工</a:t>
            </a:r>
            <a:endParaRPr lang="en-US" altLang="zh-CN" sz="3200" dirty="0">
              <a:solidFill>
                <a:srgbClr val="32427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400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组长：</a:t>
            </a:r>
            <a:r>
              <a:rPr lang="zh-CN" altLang="en-US" sz="2400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林仪</a:t>
            </a:r>
            <a:endParaRPr lang="zh-CN" altLang="en-US" sz="2400" dirty="0">
              <a:solidFill>
                <a:srgbClr val="32427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400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汇报人：林仪、罗苗</a:t>
            </a:r>
            <a:endParaRPr lang="zh-CN" altLang="en-US" sz="2400" dirty="0">
              <a:solidFill>
                <a:srgbClr val="32427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en-US" altLang="zh-CN" sz="2400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ppt</a:t>
            </a:r>
            <a:r>
              <a:rPr lang="zh-CN" altLang="en-US" sz="2400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制作：罗苗、林仪</a:t>
            </a:r>
            <a:endParaRPr lang="zh-CN" altLang="en-US" sz="2400" dirty="0">
              <a:solidFill>
                <a:srgbClr val="32427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400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</a:t>
            </a:r>
            <a:r>
              <a:rPr lang="zh-CN" altLang="en-US" sz="2400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实现：彭欣然、顾宜凌、张静雯、饶思莹</a:t>
            </a:r>
            <a:endParaRPr lang="zh-CN" altLang="en-US" sz="2400" dirty="0">
              <a:solidFill>
                <a:srgbClr val="32427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400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报告：杨源、李临宜</a:t>
            </a:r>
            <a:endParaRPr lang="zh-CN" altLang="en-US" sz="2400" dirty="0">
              <a:solidFill>
                <a:srgbClr val="32427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endParaRPr lang="zh-CN" altLang="en-US" sz="2000" dirty="0">
              <a:solidFill>
                <a:srgbClr val="32427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35" y="0"/>
            <a:ext cx="12191365" cy="6858635"/>
            <a:chOff x="0" y="-2"/>
            <a:chExt cx="19199" cy="10801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1" y="-1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2" y="6729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10800000">
              <a:off x="15131" y="-2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15130" y="6730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90" y="368"/>
              <a:ext cx="18426" cy="10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45745" y="396081"/>
            <a:ext cx="117005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输出</a:t>
            </a:r>
            <a:r>
              <a:rPr lang="zh-CN" altLang="en-US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函数</a:t>
            </a:r>
            <a:endParaRPr lang="zh-CN" altLang="en-US" sz="2400" b="1" dirty="0">
              <a:solidFill>
                <a:srgbClr val="32427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b="1" dirty="0">
              <a:solidFill>
                <a:srgbClr val="32427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indent="0" algn="just" hangingPunct="0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755" y="838835"/>
            <a:ext cx="7307580" cy="57454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61100" y="1537970"/>
            <a:ext cx="6887210" cy="8915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最初的时候我们是使用</a:t>
            </a:r>
            <a:r>
              <a:rPr lang="en-US" altLang="zh-CN"/>
              <a:t> char </a:t>
            </a:r>
            <a:r>
              <a:rPr lang="zh-CN" altLang="en-US"/>
              <a:t>来表示字符</a:t>
            </a:r>
            <a:r>
              <a:rPr lang="zh-CN" altLang="en-US"/>
              <a:t>的</a:t>
            </a:r>
            <a:endParaRPr lang="zh-CN" altLang="en-US"/>
          </a:p>
          <a:p>
            <a:r>
              <a:rPr lang="zh-CN" altLang="en-US"/>
              <a:t>然后这样当时就一直在</a:t>
            </a:r>
            <a:r>
              <a:rPr lang="zh-CN" altLang="en-US"/>
              <a:t>报错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6350000" y="2256790"/>
            <a:ext cx="2799715" cy="11220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515360" y="689610"/>
            <a:ext cx="3919855" cy="1038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#include &lt;graphics.h&gt;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#include &lt;tchar.h&gt;  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#include &lt;cwchar&gt; </a:t>
            </a:r>
            <a:r>
              <a:rPr lang="en-US" altLang="zh-CN"/>
              <a:t> </a:t>
            </a:r>
            <a:endParaRPr lang="en-US" altLang="zh-CN"/>
          </a:p>
          <a:p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6261100" y="3429000"/>
            <a:ext cx="5332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后面发现问题是出在了字符编码</a:t>
            </a:r>
            <a:r>
              <a:rPr lang="zh-CN" altLang="en-US"/>
              <a:t>上</a:t>
            </a:r>
            <a:endParaRPr lang="zh-CN" altLang="en-US"/>
          </a:p>
          <a:p>
            <a:r>
              <a:rPr lang="zh-CN" altLang="en-US"/>
              <a:t>因为中文和英文字符所占字节数</a:t>
            </a:r>
            <a:r>
              <a:rPr lang="zh-CN" altLang="en-US"/>
              <a:t>不同</a:t>
            </a:r>
            <a:endParaRPr lang="zh-CN" altLang="en-US"/>
          </a:p>
          <a:p>
            <a:r>
              <a:rPr lang="zh-CN" altLang="en-US"/>
              <a:t>后面我们就采用了宽字符</a:t>
            </a:r>
            <a:r>
              <a:rPr lang="en-US" altLang="zh-CN"/>
              <a:t> </a:t>
            </a:r>
            <a:r>
              <a:rPr lang="zh-CN" altLang="en-US"/>
              <a:t>所有字符都占用两个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238750" y="2506980"/>
            <a:ext cx="64369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wcscat_s() </a:t>
            </a:r>
            <a:r>
              <a:rPr lang="zh-CN" altLang="en-US"/>
              <a:t>用于将一个宽字符字符串追加到目标字符串的末尾</a:t>
            </a:r>
            <a:endParaRPr lang="zh-CN" altLang="en-US"/>
          </a:p>
          <a:p>
            <a:r>
              <a:rPr lang="en-US" altLang="zh-CN"/>
              <a:t>swprintf_s </a:t>
            </a:r>
            <a:r>
              <a:rPr lang="zh-CN" altLang="en-US"/>
              <a:t>用于格式化并将结果写入宽字符字符串中</a:t>
            </a:r>
            <a:endParaRPr lang="zh-CN" altLang="en-US"/>
          </a:p>
          <a:p>
            <a:r>
              <a:rPr lang="en-US" altLang="zh-CN"/>
              <a:t>wcslen </a:t>
            </a:r>
            <a:r>
              <a:rPr lang="zh-CN" altLang="en-US"/>
              <a:t>计算宽字符串的长度（不包括终止符</a:t>
            </a:r>
            <a:r>
              <a:rPr lang="en-US" altLang="zh-CN"/>
              <a:t> \0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5" grpId="0"/>
      <p:bldP spid="15" grpId="1"/>
      <p:bldP spid="15" grpId="2"/>
      <p:bldP spid="12" grpId="2"/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35" y="0"/>
            <a:ext cx="12191365" cy="6858635"/>
            <a:chOff x="0" y="-2"/>
            <a:chExt cx="19199" cy="10801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1" y="-1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2" y="6729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10800000">
              <a:off x="15131" y="-2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15130" y="6730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90" y="368"/>
              <a:ext cx="18426" cy="10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45745" y="396081"/>
            <a:ext cx="117005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输出</a:t>
            </a:r>
            <a:r>
              <a:rPr lang="zh-CN" altLang="en-US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函数</a:t>
            </a:r>
            <a:endParaRPr lang="zh-CN" altLang="en-US" sz="2400" b="1" dirty="0">
              <a:solidFill>
                <a:srgbClr val="32427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b="1" dirty="0">
              <a:solidFill>
                <a:srgbClr val="32427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indent="0" algn="just" hangingPunct="0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155" y="930910"/>
            <a:ext cx="6964680" cy="55352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35" y="0"/>
            <a:ext cx="12191365" cy="6858635"/>
            <a:chOff x="0" y="-2"/>
            <a:chExt cx="19199" cy="10801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1" y="-1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2" y="6729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10800000">
              <a:off x="15131" y="-2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15130" y="6730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90" y="368"/>
              <a:ext cx="18426" cy="10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45745" y="396081"/>
            <a:ext cx="117005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插入</a:t>
            </a:r>
            <a:r>
              <a:rPr lang="zh-CN" altLang="en-US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单项</a:t>
            </a:r>
            <a:endParaRPr lang="zh-CN" altLang="en-US" sz="2400" b="1" dirty="0">
              <a:solidFill>
                <a:srgbClr val="32427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b="1" dirty="0">
              <a:solidFill>
                <a:srgbClr val="32427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indent="0" algn="just" hangingPunct="0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895" y="942340"/>
            <a:ext cx="6541770" cy="550481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136650" y="3347085"/>
            <a:ext cx="6248400" cy="218440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/>
          <p:cNvGrpSpPr/>
          <p:nvPr/>
        </p:nvGrpSpPr>
        <p:grpSpPr>
          <a:xfrm>
            <a:off x="0" y="-635"/>
            <a:ext cx="12191365" cy="6858635"/>
            <a:chOff x="0" y="-2"/>
            <a:chExt cx="19199" cy="10801"/>
          </a:xfrm>
        </p:grpSpPr>
        <p:sp>
          <p:nvSpPr>
            <p:cNvPr id="91" name="直角三角形 90"/>
            <p:cNvSpPr/>
            <p:nvPr/>
          </p:nvSpPr>
          <p:spPr>
            <a:xfrm rot="5400000">
              <a:off x="1" y="-1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直角三角形 91"/>
            <p:cNvSpPr/>
            <p:nvPr/>
          </p:nvSpPr>
          <p:spPr>
            <a:xfrm>
              <a:off x="2" y="6729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直角三角形 92"/>
            <p:cNvSpPr/>
            <p:nvPr/>
          </p:nvSpPr>
          <p:spPr>
            <a:xfrm rot="10800000">
              <a:off x="15131" y="-2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直角三角形 93"/>
            <p:cNvSpPr/>
            <p:nvPr/>
          </p:nvSpPr>
          <p:spPr>
            <a:xfrm rot="16200000">
              <a:off x="15130" y="6730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390" y="368"/>
              <a:ext cx="18426" cy="10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6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097770" y="321945"/>
            <a:ext cx="1764665" cy="701040"/>
            <a:chOff x="3768308" y="2508637"/>
            <a:chExt cx="4655383" cy="1847076"/>
          </a:xfrm>
          <a:solidFill>
            <a:srgbClr val="324274"/>
          </a:solidFill>
        </p:grpSpPr>
        <p:grpSp>
          <p:nvGrpSpPr>
            <p:cNvPr id="97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140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1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2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3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4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5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6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7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8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9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0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1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2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3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4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5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6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7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8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9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60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98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131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2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3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4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5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6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7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8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9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99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100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1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2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3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4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5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6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7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8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9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0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1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2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3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4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5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6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7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8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9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0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1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2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3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4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5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6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7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8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9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0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  <p:sp>
        <p:nvSpPr>
          <p:cNvPr id="161" name="序号"/>
          <p:cNvSpPr txBox="1"/>
          <p:nvPr>
            <p:custDataLst>
              <p:tags r:id="rId2"/>
            </p:custDataLst>
          </p:nvPr>
        </p:nvSpPr>
        <p:spPr>
          <a:xfrm>
            <a:off x="256039" y="379100"/>
            <a:ext cx="757369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75000"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657D9D"/>
                </a:solidFill>
                <a:latin typeface="+mn-ea"/>
                <a:cs typeface="+mn-ea"/>
                <a:sym typeface="+mn-ea"/>
              </a:rPr>
              <a:t>03</a:t>
            </a:r>
            <a:endParaRPr lang="en-US" sz="3600" b="1" dirty="0">
              <a:solidFill>
                <a:srgbClr val="657D9D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2" name="项标题"/>
          <p:cNvSpPr txBox="1"/>
          <p:nvPr>
            <p:custDataLst>
              <p:tags r:id="rId3"/>
            </p:custDataLst>
          </p:nvPr>
        </p:nvSpPr>
        <p:spPr>
          <a:xfrm>
            <a:off x="1199986" y="351659"/>
            <a:ext cx="6981488" cy="5041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多项式功能实现</a:t>
            </a:r>
            <a:endParaRPr lang="zh-CN" altLang="en-US" sz="3200" b="1" spc="3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63" name="矩形: 圆角 162"/>
          <p:cNvSpPr/>
          <p:nvPr/>
        </p:nvSpPr>
        <p:spPr>
          <a:xfrm>
            <a:off x="1102513" y="1363183"/>
            <a:ext cx="3457904" cy="77807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: 圆角 163"/>
          <p:cNvSpPr/>
          <p:nvPr/>
        </p:nvSpPr>
        <p:spPr>
          <a:xfrm>
            <a:off x="1102513" y="2493632"/>
            <a:ext cx="3457904" cy="77807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5" name="矩形: 圆角 164"/>
          <p:cNvSpPr/>
          <p:nvPr/>
        </p:nvSpPr>
        <p:spPr>
          <a:xfrm>
            <a:off x="1102513" y="3724300"/>
            <a:ext cx="3457904" cy="77807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6" name="矩形: 圆角 165"/>
          <p:cNvSpPr/>
          <p:nvPr/>
        </p:nvSpPr>
        <p:spPr>
          <a:xfrm>
            <a:off x="1102513" y="4859341"/>
            <a:ext cx="3457904" cy="77807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文本框 166"/>
          <p:cNvSpPr txBox="1"/>
          <p:nvPr/>
        </p:nvSpPr>
        <p:spPr>
          <a:xfrm>
            <a:off x="1798955" y="1430655"/>
            <a:ext cx="23698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多项式加法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1833245" y="2610485"/>
            <a:ext cx="22142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多项式减法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1833245" y="3787140"/>
            <a:ext cx="2095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多项式乘法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1833245" y="4949190"/>
            <a:ext cx="2335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多项式求导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59500" y="1184275"/>
            <a:ext cx="1971675" cy="956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7200" b="1"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A+B</a:t>
            </a:r>
            <a:endParaRPr lang="en-US" altLang="zh-CN" sz="7200" b="1"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22745" y="2444115"/>
            <a:ext cx="197231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A-B</a:t>
            </a:r>
            <a:endParaRPr lang="en-US" altLang="zh-CN" sz="7200" b="1"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97750" y="3576320"/>
            <a:ext cx="197231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A*B</a:t>
            </a:r>
            <a:endParaRPr lang="en-US" altLang="zh-CN" sz="7200" b="1"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28330" y="4717415"/>
            <a:ext cx="197231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d(A)</a:t>
            </a:r>
            <a:endParaRPr lang="en-US" altLang="zh-CN" sz="7200" b="1"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35" y="0"/>
            <a:ext cx="12191365" cy="6858635"/>
            <a:chOff x="0" y="-2"/>
            <a:chExt cx="19199" cy="10801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1" y="-1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2" y="6729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10800000">
              <a:off x="15131" y="-2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15130" y="6730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90" y="368"/>
              <a:ext cx="18426" cy="10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45745" y="626110"/>
            <a:ext cx="12374880" cy="4295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多项式加法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1600" dirty="0">
              <a:latin typeface="Courier New" panose="02070309020205020404" pitchFamily="49" charset="0"/>
              <a:ea typeface="楷体" panose="02010609060101010101" pitchFamily="49" charset="-122"/>
              <a:cs typeface="Courier New" panose="02070309020205020404" pitchFamily="49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995" y="1179195"/>
            <a:ext cx="6495415" cy="52089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r="10563"/>
          <a:stretch>
            <a:fillRect/>
          </a:stretch>
        </p:blipFill>
        <p:spPr>
          <a:xfrm>
            <a:off x="6717665" y="1278255"/>
            <a:ext cx="5134610" cy="29159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35" y="0"/>
            <a:ext cx="12191365" cy="6858635"/>
            <a:chOff x="0" y="-2"/>
            <a:chExt cx="19199" cy="10801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1" y="-1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2" y="6729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10800000">
              <a:off x="15131" y="-2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15130" y="6730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90" y="368"/>
              <a:ext cx="18426" cy="10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45745" y="396081"/>
            <a:ext cx="117005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多项式减法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indent="0" algn="just" hangingPunct="0">
              <a:spcBef>
                <a:spcPts val="0"/>
              </a:spcBef>
              <a:spcAft>
                <a:spcPts val="0"/>
              </a:spcAft>
            </a:pPr>
            <a:endParaRPr lang="en-US" altLang="zh-CN" sz="1600" dirty="0">
              <a:latin typeface="Courier New" panose="02070309020205020404" pitchFamily="49" charset="0"/>
              <a:ea typeface="楷体" panose="02010609060101010101" pitchFamily="49" charset="-122"/>
              <a:cs typeface="Courier New" panose="020703090202050204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791210"/>
            <a:ext cx="8933180" cy="58705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35" y="0"/>
            <a:ext cx="12191365" cy="6858635"/>
            <a:chOff x="0" y="-2"/>
            <a:chExt cx="19199" cy="10801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1" y="-1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2" y="6729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10800000">
              <a:off x="15131" y="-2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15130" y="6730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90" y="368"/>
              <a:ext cx="18426" cy="10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45745" y="396081"/>
            <a:ext cx="117005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多项式乘法</a:t>
            </a:r>
            <a:endParaRPr lang="en-US" altLang="zh-CN" sz="2400" b="1" dirty="0">
              <a:solidFill>
                <a:srgbClr val="32427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1600" dirty="0">
              <a:latin typeface="Courier New" panose="02070309020205020404" pitchFamily="49" charset="0"/>
              <a:ea typeface="楷体" panose="02010609060101010101" pitchFamily="49" charset="-122"/>
              <a:cs typeface="Courier New" panose="020703090202050204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065" y="862965"/>
            <a:ext cx="5010785" cy="57086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35" y="0"/>
            <a:ext cx="12191365" cy="6858635"/>
            <a:chOff x="0" y="-2"/>
            <a:chExt cx="19199" cy="10801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1" y="-1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2" y="6729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10800000">
              <a:off x="15131" y="-2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15130" y="6730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90" y="368"/>
              <a:ext cx="18426" cy="10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45745" y="396081"/>
            <a:ext cx="11700510" cy="1045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多项式求导</a:t>
            </a:r>
            <a:endParaRPr lang="en-US" altLang="zh-CN" sz="2400" b="1" dirty="0">
              <a:solidFill>
                <a:srgbClr val="32427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indent="0" algn="just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endParaRPr lang="en-US" altLang="zh-CN" sz="1800" kern="1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6090" y="1330325"/>
            <a:ext cx="8509000" cy="41211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35" y="0"/>
            <a:ext cx="12191365" cy="6858635"/>
            <a:chOff x="0" y="-2"/>
            <a:chExt cx="19199" cy="10801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1" y="-1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2" y="6729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10800000">
              <a:off x="15131" y="-2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15130" y="6730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90" y="368"/>
              <a:ext cx="18426" cy="10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45745" y="396081"/>
            <a:ext cx="117005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多项式</a:t>
            </a:r>
            <a:r>
              <a:rPr lang="zh-CN" altLang="en-US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求值</a:t>
            </a:r>
            <a:endParaRPr lang="zh-CN" altLang="en-US" sz="2400" b="1" dirty="0">
              <a:solidFill>
                <a:srgbClr val="32427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b="1" dirty="0">
              <a:solidFill>
                <a:srgbClr val="32427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indent="0" algn="just" hangingPunct="0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025" y="1482090"/>
            <a:ext cx="8890635" cy="37604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35" y="0"/>
            <a:ext cx="12191365" cy="6858635"/>
            <a:chOff x="0" y="-2"/>
            <a:chExt cx="19199" cy="10801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1" y="-1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2" y="6729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10800000">
              <a:off x="15131" y="-2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15130" y="6730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90" y="368"/>
              <a:ext cx="18426" cy="10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097770" y="321945"/>
            <a:ext cx="1764665" cy="701040"/>
            <a:chOff x="3768308" y="2508637"/>
            <a:chExt cx="4655383" cy="1847076"/>
          </a:xfrm>
          <a:solidFill>
            <a:srgbClr val="324274"/>
          </a:solidFill>
        </p:grpSpPr>
        <p:grpSp>
          <p:nvGrpSpPr>
            <p:cNvPr id="10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53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6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7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8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0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6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11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4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6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7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1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12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13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6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7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8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9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0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1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2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3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4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5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6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  <p:sp>
        <p:nvSpPr>
          <p:cNvPr id="74" name="序号"/>
          <p:cNvSpPr txBox="1"/>
          <p:nvPr>
            <p:custDataLst>
              <p:tags r:id="rId2"/>
            </p:custDataLst>
          </p:nvPr>
        </p:nvSpPr>
        <p:spPr>
          <a:xfrm>
            <a:off x="342751" y="362114"/>
            <a:ext cx="757369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5000" lnSpcReduction="10000"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657D9D"/>
                </a:solidFill>
                <a:latin typeface="+mn-ea"/>
                <a:cs typeface="+mn-ea"/>
                <a:sym typeface="+mn-ea"/>
              </a:rPr>
              <a:t>04</a:t>
            </a:r>
            <a:endParaRPr lang="en-US" sz="3600" b="1" dirty="0">
              <a:solidFill>
                <a:srgbClr val="657D9D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5" name="项标题"/>
          <p:cNvSpPr txBox="1"/>
          <p:nvPr>
            <p:custDataLst>
              <p:tags r:id="rId3"/>
            </p:custDataLst>
          </p:nvPr>
        </p:nvSpPr>
        <p:spPr>
          <a:xfrm>
            <a:off x="1437536" y="337352"/>
            <a:ext cx="5955030" cy="5041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代码测试及展示</a:t>
            </a:r>
            <a:endParaRPr lang="zh-CN" altLang="en-US" sz="3200" b="1" spc="3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099820" y="1469390"/>
            <a:ext cx="1362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多项式</a:t>
            </a:r>
            <a:r>
              <a:rPr lang="en-US" altLang="zh-CN"/>
              <a:t>A:</a:t>
            </a:r>
            <a:endParaRPr lang="en-US" altLang="zh-CN"/>
          </a:p>
        </p:txBody>
      </p:sp>
      <p:sp>
        <p:nvSpPr>
          <p:cNvPr id="79" name="文本框 78"/>
          <p:cNvSpPr txBox="1"/>
          <p:nvPr/>
        </p:nvSpPr>
        <p:spPr>
          <a:xfrm>
            <a:off x="1099820" y="2504440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多项式</a:t>
            </a:r>
            <a:r>
              <a:rPr lang="en-US" altLang="zh-CN"/>
              <a:t>B:</a:t>
            </a:r>
            <a:endParaRPr lang="en-US" altLang="zh-CN"/>
          </a:p>
        </p:txBody>
      </p:sp>
      <p:sp>
        <p:nvSpPr>
          <p:cNvPr id="81" name="文本框 80"/>
          <p:cNvSpPr txBox="1"/>
          <p:nvPr/>
        </p:nvSpPr>
        <p:spPr>
          <a:xfrm>
            <a:off x="1208405" y="3500755"/>
            <a:ext cx="1145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A+B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82" name="图片 81" descr="屏幕截图 2024-12-01 143435"/>
          <p:cNvPicPr>
            <a:picLocks noChangeAspect="1"/>
          </p:cNvPicPr>
          <p:nvPr/>
        </p:nvPicPr>
        <p:blipFill>
          <a:blip r:embed="rId4"/>
          <a:srcRect r="16802" b="16053"/>
          <a:stretch>
            <a:fillRect/>
          </a:stretch>
        </p:blipFill>
        <p:spPr>
          <a:xfrm>
            <a:off x="2679065" y="2385060"/>
            <a:ext cx="2741930" cy="607695"/>
          </a:xfrm>
          <a:prstGeom prst="rect">
            <a:avLst/>
          </a:prstGeom>
        </p:spPr>
      </p:pic>
      <p:pic>
        <p:nvPicPr>
          <p:cNvPr id="83" name="图片 82" descr="屏幕截图 2024-12-01 143419"/>
          <p:cNvPicPr>
            <a:picLocks noChangeAspect="1"/>
          </p:cNvPicPr>
          <p:nvPr/>
        </p:nvPicPr>
        <p:blipFill>
          <a:blip r:embed="rId5"/>
          <a:srcRect t="10353" b="26039"/>
          <a:stretch>
            <a:fillRect/>
          </a:stretch>
        </p:blipFill>
        <p:spPr>
          <a:xfrm>
            <a:off x="2672715" y="1423035"/>
            <a:ext cx="2257425" cy="514985"/>
          </a:xfrm>
          <a:prstGeom prst="rect">
            <a:avLst/>
          </a:prstGeom>
        </p:spPr>
      </p:pic>
      <p:pic>
        <p:nvPicPr>
          <p:cNvPr id="84" name="图片 83" descr="屏幕截图 2024-12-01 143449"/>
          <p:cNvPicPr>
            <a:picLocks noChangeAspect="1"/>
          </p:cNvPicPr>
          <p:nvPr/>
        </p:nvPicPr>
        <p:blipFill>
          <a:blip r:embed="rId6"/>
          <a:srcRect t="11724" b="17165"/>
          <a:stretch>
            <a:fillRect/>
          </a:stretch>
        </p:blipFill>
        <p:spPr>
          <a:xfrm>
            <a:off x="2679065" y="3429000"/>
            <a:ext cx="2809875" cy="589280"/>
          </a:xfrm>
          <a:prstGeom prst="rect">
            <a:avLst/>
          </a:prstGeom>
        </p:spPr>
      </p:pic>
      <p:pic>
        <p:nvPicPr>
          <p:cNvPr id="85" name="图片 84" descr="屏幕截图 2024-12-01 143503"/>
          <p:cNvPicPr>
            <a:picLocks noChangeAspect="1"/>
          </p:cNvPicPr>
          <p:nvPr/>
        </p:nvPicPr>
        <p:blipFill>
          <a:blip r:embed="rId7"/>
          <a:srcRect b="15844"/>
          <a:stretch>
            <a:fillRect/>
          </a:stretch>
        </p:blipFill>
        <p:spPr>
          <a:xfrm>
            <a:off x="6982460" y="3401060"/>
            <a:ext cx="2828925" cy="617220"/>
          </a:xfrm>
          <a:prstGeom prst="rect">
            <a:avLst/>
          </a:prstGeom>
        </p:spPr>
      </p:pic>
      <p:sp>
        <p:nvSpPr>
          <p:cNvPr id="86" name="文本框 85"/>
          <p:cNvSpPr txBox="1"/>
          <p:nvPr/>
        </p:nvSpPr>
        <p:spPr>
          <a:xfrm>
            <a:off x="6231255" y="3500755"/>
            <a:ext cx="847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A-B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>
            <a:off x="1208405" y="4627245"/>
            <a:ext cx="948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A*B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89" name="图片 88" descr="屏幕截图 2024-12-01 144247"/>
          <p:cNvPicPr>
            <a:picLocks noChangeAspect="1"/>
          </p:cNvPicPr>
          <p:nvPr/>
        </p:nvPicPr>
        <p:blipFill>
          <a:blip r:embed="rId8"/>
          <a:srcRect l="1292" r="7436" b="21159"/>
          <a:stretch>
            <a:fillRect/>
          </a:stretch>
        </p:blipFill>
        <p:spPr>
          <a:xfrm>
            <a:off x="2347595" y="4436745"/>
            <a:ext cx="9197975" cy="659130"/>
          </a:xfrm>
          <a:prstGeom prst="rect">
            <a:avLst/>
          </a:prstGeom>
        </p:spPr>
      </p:pic>
      <p:sp>
        <p:nvSpPr>
          <p:cNvPr id="90" name="文本框 89"/>
          <p:cNvSpPr txBox="1"/>
          <p:nvPr/>
        </p:nvSpPr>
        <p:spPr>
          <a:xfrm>
            <a:off x="6064885" y="1470025"/>
            <a:ext cx="1193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d(A)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6146800" y="2504440"/>
            <a:ext cx="1016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d(B)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92" name="图片 91" descr="屏幕截图 2024-12-01 144543"/>
          <p:cNvPicPr>
            <a:picLocks noChangeAspect="1"/>
          </p:cNvPicPr>
          <p:nvPr/>
        </p:nvPicPr>
        <p:blipFill>
          <a:blip r:embed="rId9"/>
          <a:srcRect t="15185"/>
          <a:stretch>
            <a:fillRect/>
          </a:stretch>
        </p:blipFill>
        <p:spPr>
          <a:xfrm>
            <a:off x="6927850" y="2385060"/>
            <a:ext cx="2676525" cy="581660"/>
          </a:xfrm>
          <a:prstGeom prst="rect">
            <a:avLst/>
          </a:prstGeom>
        </p:spPr>
      </p:pic>
      <p:pic>
        <p:nvPicPr>
          <p:cNvPr id="93" name="图片 92" descr="屏幕截图 2024-12-01 144531"/>
          <p:cNvPicPr>
            <a:picLocks noChangeAspect="1"/>
          </p:cNvPicPr>
          <p:nvPr/>
        </p:nvPicPr>
        <p:blipFill>
          <a:blip r:embed="rId10"/>
          <a:srcRect t="12420" b="13516"/>
          <a:stretch>
            <a:fillRect/>
          </a:stretch>
        </p:blipFill>
        <p:spPr>
          <a:xfrm>
            <a:off x="6927850" y="1423035"/>
            <a:ext cx="2619375" cy="5149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1270"/>
            <a:ext cx="12191365" cy="6858635"/>
            <a:chOff x="0" y="-2"/>
            <a:chExt cx="19199" cy="10801"/>
          </a:xfrm>
        </p:grpSpPr>
        <p:sp>
          <p:nvSpPr>
            <p:cNvPr id="19" name="直角三角形 18"/>
            <p:cNvSpPr/>
            <p:nvPr/>
          </p:nvSpPr>
          <p:spPr>
            <a:xfrm rot="5400000">
              <a:off x="1" y="-1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直角三角形 21"/>
            <p:cNvSpPr/>
            <p:nvPr/>
          </p:nvSpPr>
          <p:spPr>
            <a:xfrm>
              <a:off x="2" y="6729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直角三角形 22"/>
            <p:cNvSpPr/>
            <p:nvPr/>
          </p:nvSpPr>
          <p:spPr>
            <a:xfrm rot="10800000">
              <a:off x="15131" y="-2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直角三角形 23"/>
            <p:cNvSpPr/>
            <p:nvPr/>
          </p:nvSpPr>
          <p:spPr>
            <a:xfrm rot="16200000">
              <a:off x="15130" y="6730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90" y="368"/>
              <a:ext cx="18426" cy="10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序号"/>
          <p:cNvSpPr txBox="1"/>
          <p:nvPr>
            <p:custDataLst>
              <p:tags r:id="rId1"/>
            </p:custDataLst>
          </p:nvPr>
        </p:nvSpPr>
        <p:spPr>
          <a:xfrm>
            <a:off x="3620714" y="1598976"/>
            <a:ext cx="757369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5000"/>
          </a:bodyPr>
          <a:lstStyle/>
          <a:p>
            <a:pPr algn="r">
              <a:lnSpc>
                <a:spcPct val="100000"/>
              </a:lnSpc>
            </a:pPr>
            <a:r>
              <a:rPr lang="en-US" sz="3400" b="1" dirty="0">
                <a:solidFill>
                  <a:srgbClr val="657D9D"/>
                </a:solidFill>
                <a:latin typeface="+mn-ea"/>
                <a:cs typeface="+mn-ea"/>
                <a:sym typeface="+mn-ea"/>
              </a:rPr>
              <a:t>01</a:t>
            </a:r>
            <a:endParaRPr lang="en-US" sz="3400" b="1" dirty="0">
              <a:solidFill>
                <a:srgbClr val="657D9D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序号"/>
          <p:cNvSpPr txBox="1"/>
          <p:nvPr>
            <p:custDataLst>
              <p:tags r:id="rId2"/>
            </p:custDataLst>
          </p:nvPr>
        </p:nvSpPr>
        <p:spPr>
          <a:xfrm>
            <a:off x="3620712" y="2710775"/>
            <a:ext cx="757369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5000"/>
          </a:bodyPr>
          <a:lstStyle/>
          <a:p>
            <a:pPr algn="r">
              <a:lnSpc>
                <a:spcPct val="100000"/>
              </a:lnSpc>
            </a:pPr>
            <a:r>
              <a:rPr lang="en-US" sz="3400" b="1" dirty="0">
                <a:solidFill>
                  <a:srgbClr val="657D9D"/>
                </a:solidFill>
                <a:latin typeface="+mn-ea"/>
                <a:cs typeface="+mn-ea"/>
                <a:sym typeface="+mn-ea"/>
              </a:rPr>
              <a:t>02</a:t>
            </a:r>
            <a:endParaRPr lang="en-US" sz="3400" b="1" dirty="0">
              <a:solidFill>
                <a:srgbClr val="657D9D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项标题"/>
          <p:cNvSpPr txBox="1"/>
          <p:nvPr>
            <p:custDataLst>
              <p:tags r:id="rId3"/>
            </p:custDataLst>
          </p:nvPr>
        </p:nvSpPr>
        <p:spPr>
          <a:xfrm>
            <a:off x="4842153" y="3711710"/>
            <a:ext cx="6278367" cy="784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功能实现</a:t>
            </a:r>
            <a:endParaRPr lang="en-US" altLang="zh-CN" sz="2800" b="1" spc="3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—</a:t>
            </a:r>
            <a:r>
              <a: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一元</a:t>
            </a:r>
            <a:r>
              <a:rPr lang="en-US" altLang="zh-CN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</a:t>
            </a:r>
            <a:r>
              <a: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次多项式</a:t>
            </a:r>
            <a:r>
              <a: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运算实现</a:t>
            </a:r>
            <a:endParaRPr lang="en-US" altLang="zh-CN" sz="2800" b="1" spc="3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7" name="序号"/>
          <p:cNvSpPr txBox="1"/>
          <p:nvPr>
            <p:custDataLst>
              <p:tags r:id="rId4"/>
            </p:custDataLst>
          </p:nvPr>
        </p:nvSpPr>
        <p:spPr>
          <a:xfrm>
            <a:off x="3620713" y="3822574"/>
            <a:ext cx="757369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5000"/>
          </a:bodyPr>
          <a:lstStyle/>
          <a:p>
            <a:pPr algn="r">
              <a:lnSpc>
                <a:spcPct val="100000"/>
              </a:lnSpc>
            </a:pPr>
            <a:r>
              <a:rPr lang="en-US" sz="3400" b="1" dirty="0">
                <a:solidFill>
                  <a:srgbClr val="657D9D"/>
                </a:solidFill>
                <a:latin typeface="+mn-ea"/>
                <a:cs typeface="+mn-ea"/>
                <a:sym typeface="+mn-ea"/>
              </a:rPr>
              <a:t>03</a:t>
            </a:r>
            <a:endParaRPr lang="en-US" sz="3400" b="1" dirty="0">
              <a:solidFill>
                <a:srgbClr val="657D9D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项标题"/>
          <p:cNvSpPr txBox="1"/>
          <p:nvPr>
            <p:custDataLst>
              <p:tags r:id="rId5"/>
            </p:custDataLst>
          </p:nvPr>
        </p:nvSpPr>
        <p:spPr>
          <a:xfrm>
            <a:off x="4862755" y="4893841"/>
            <a:ext cx="5955030" cy="784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代码测试展示</a:t>
            </a:r>
            <a:endParaRPr lang="en-US" altLang="zh-CN" sz="2800" b="1" spc="3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</a:t>
            </a:r>
            <a:endParaRPr lang="en-US" altLang="zh-CN" sz="2800" b="1" spc="3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0" name="序号"/>
          <p:cNvSpPr txBox="1"/>
          <p:nvPr>
            <p:custDataLst>
              <p:tags r:id="rId6"/>
            </p:custDataLst>
          </p:nvPr>
        </p:nvSpPr>
        <p:spPr>
          <a:xfrm>
            <a:off x="3620712" y="4884691"/>
            <a:ext cx="757369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5000"/>
          </a:bodyPr>
          <a:lstStyle/>
          <a:p>
            <a:pPr algn="r">
              <a:lnSpc>
                <a:spcPct val="100000"/>
              </a:lnSpc>
            </a:pPr>
            <a:r>
              <a:rPr lang="en-US" sz="3400" b="1" dirty="0">
                <a:solidFill>
                  <a:srgbClr val="657D9D"/>
                </a:solidFill>
                <a:latin typeface="+mn-ea"/>
                <a:cs typeface="+mn-ea"/>
                <a:sym typeface="+mn-ea"/>
              </a:rPr>
              <a:t>04</a:t>
            </a:r>
            <a:endParaRPr lang="en-US" sz="3400" b="1" dirty="0">
              <a:solidFill>
                <a:srgbClr val="657D9D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1" name="项标题"/>
          <p:cNvSpPr txBox="1"/>
          <p:nvPr>
            <p:custDataLst>
              <p:tags r:id="rId7"/>
            </p:custDataLst>
          </p:nvPr>
        </p:nvSpPr>
        <p:spPr>
          <a:xfrm>
            <a:off x="4836404" y="1402782"/>
            <a:ext cx="5955030" cy="8966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项目概述</a:t>
            </a:r>
            <a:endParaRPr lang="en-US" altLang="zh-CN" sz="2800" b="1" spc="3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—</a:t>
            </a:r>
            <a:r>
              <a: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一元</a:t>
            </a:r>
            <a:r>
              <a:rPr lang="en-US" altLang="zh-CN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</a:t>
            </a:r>
            <a:r>
              <a: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次多项式的运算</a:t>
            </a:r>
            <a:endParaRPr lang="zh-CN" altLang="en-US" sz="2800" b="1" spc="3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" name="项标题"/>
          <p:cNvSpPr txBox="1"/>
          <p:nvPr>
            <p:custDataLst>
              <p:tags r:id="rId8"/>
            </p:custDataLst>
          </p:nvPr>
        </p:nvSpPr>
        <p:spPr>
          <a:xfrm>
            <a:off x="4862756" y="2730623"/>
            <a:ext cx="7130352" cy="5041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ea"/>
              </a:rPr>
              <a:t>基础构建</a:t>
            </a:r>
            <a:endParaRPr lang="en-US" altLang="zh-CN" sz="2800" b="1" spc="3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ea"/>
              </a:rPr>
              <a:t>          —PolyItem</a:t>
            </a: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ea"/>
              </a:rPr>
              <a:t>类、</a:t>
            </a:r>
            <a:r>
              <a:rPr lang="en-US" altLang="zh-CN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ea"/>
              </a:rPr>
              <a:t>Polynomial</a:t>
            </a: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ea"/>
              </a:rPr>
              <a:t>类</a:t>
            </a:r>
            <a:endParaRPr lang="en-US" altLang="zh-CN" sz="2400" b="1" spc="3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ea"/>
            </a:endParaRPr>
          </a:p>
        </p:txBody>
      </p:sp>
      <p:sp>
        <p:nvSpPr>
          <p:cNvPr id="4" name="标题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1119399" y="914187"/>
            <a:ext cx="2880000" cy="5156200"/>
          </a:xfrm>
        </p:spPr>
        <p:txBody>
          <a:bodyPr wrap="square">
            <a:normAutofit/>
          </a:bodyPr>
          <a:lstStyle/>
          <a:p>
            <a:r>
              <a:rPr lang="zh-CN" altLang="en-US" sz="7200" b="0" dirty="0">
                <a:latin typeface="华文楷体" panose="02010600040101010101" charset="-122"/>
                <a:ea typeface="华文楷体" panose="02010600040101010101" charset="-122"/>
              </a:rPr>
              <a:t>目录</a:t>
            </a:r>
            <a:endParaRPr lang="zh-CN" altLang="en-US" sz="7200" b="0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grpSp>
        <p:nvGrpSpPr>
          <p:cNvPr id="9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0"/>
            </p:custDataLst>
          </p:nvPr>
        </p:nvGrpSpPr>
        <p:grpSpPr>
          <a:xfrm>
            <a:off x="10097770" y="321945"/>
            <a:ext cx="1764665" cy="701040"/>
            <a:chOff x="3768308" y="2508637"/>
            <a:chExt cx="4655383" cy="1847076"/>
          </a:xfrm>
          <a:solidFill>
            <a:srgbClr val="324274"/>
          </a:solidFill>
        </p:grpSpPr>
        <p:grpSp>
          <p:nvGrpSpPr>
            <p:cNvPr id="10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11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46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7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3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56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7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8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0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4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5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6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7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8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9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0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1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2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3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4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5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6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7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  <p:sp>
        <p:nvSpPr>
          <p:cNvPr id="3" name="项标题"/>
          <p:cNvSpPr txBox="1"/>
          <p:nvPr>
            <p:custDataLst>
              <p:tags r:id="rId11"/>
            </p:custDataLst>
          </p:nvPr>
        </p:nvSpPr>
        <p:spPr>
          <a:xfrm>
            <a:off x="4862755" y="3051883"/>
            <a:ext cx="5955030" cy="8966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endParaRPr lang="zh-CN" altLang="en-US" sz="2000" b="1" spc="300" dirty="0">
              <a:solidFill>
                <a:srgbClr val="324274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35" y="0"/>
            <a:ext cx="12191365" cy="6858635"/>
            <a:chOff x="0" y="-2"/>
            <a:chExt cx="19199" cy="10801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1" y="-1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2" y="6729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10800000">
              <a:off x="15131" y="-2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15130" y="6730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90" y="368"/>
              <a:ext cx="18426" cy="10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097770" y="321945"/>
            <a:ext cx="1764665" cy="701040"/>
            <a:chOff x="3768308" y="2508637"/>
            <a:chExt cx="4655383" cy="1847076"/>
          </a:xfrm>
          <a:solidFill>
            <a:srgbClr val="324274"/>
          </a:solidFill>
        </p:grpSpPr>
        <p:grpSp>
          <p:nvGrpSpPr>
            <p:cNvPr id="10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53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6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7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8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0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6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11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4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6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7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1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12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13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6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7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8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9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0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1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2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3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4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5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6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  <p:sp>
        <p:nvSpPr>
          <p:cNvPr id="74" name="序号"/>
          <p:cNvSpPr txBox="1"/>
          <p:nvPr>
            <p:custDataLst>
              <p:tags r:id="rId2"/>
            </p:custDataLst>
          </p:nvPr>
        </p:nvSpPr>
        <p:spPr>
          <a:xfrm>
            <a:off x="342751" y="362114"/>
            <a:ext cx="757369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75000"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657D9D"/>
                </a:solidFill>
                <a:latin typeface="+mn-ea"/>
                <a:cs typeface="+mn-ea"/>
                <a:sym typeface="+mn-ea"/>
              </a:rPr>
              <a:t>04</a:t>
            </a:r>
            <a:endParaRPr lang="en-US" sz="3600" b="1" dirty="0">
              <a:solidFill>
                <a:srgbClr val="657D9D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5" name="项标题"/>
          <p:cNvSpPr txBox="1"/>
          <p:nvPr>
            <p:custDataLst>
              <p:tags r:id="rId3"/>
            </p:custDataLst>
          </p:nvPr>
        </p:nvSpPr>
        <p:spPr>
          <a:xfrm>
            <a:off x="1437536" y="337352"/>
            <a:ext cx="5955030" cy="5041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代码测试及展示</a:t>
            </a:r>
            <a:endParaRPr lang="zh-CN" altLang="en-US" sz="3200" b="1" spc="3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4"/>
          <a:srcRect t="18000" b="21533"/>
          <a:stretch>
            <a:fillRect/>
          </a:stretch>
        </p:blipFill>
        <p:spPr>
          <a:xfrm>
            <a:off x="2988945" y="1233170"/>
            <a:ext cx="3362325" cy="575945"/>
          </a:xfrm>
          <a:prstGeom prst="rect">
            <a:avLst/>
          </a:prstGeom>
        </p:spPr>
      </p:pic>
      <p:sp>
        <p:nvSpPr>
          <p:cNvPr id="78" name="文本框 77"/>
          <p:cNvSpPr txBox="1"/>
          <p:nvPr/>
        </p:nvSpPr>
        <p:spPr>
          <a:xfrm>
            <a:off x="915035" y="1353820"/>
            <a:ext cx="2303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A+B+d(A)+d(B)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rcRect t="-4778" b="4778"/>
          <a:stretch>
            <a:fillRect/>
          </a:stretch>
        </p:blipFill>
        <p:spPr>
          <a:xfrm>
            <a:off x="2988945" y="3346450"/>
            <a:ext cx="5248275" cy="571500"/>
          </a:xfrm>
          <a:prstGeom prst="rect">
            <a:avLst/>
          </a:prstGeom>
        </p:spPr>
      </p:pic>
      <p:pic>
        <p:nvPicPr>
          <p:cNvPr id="80" name="图片 79" descr="屏幕截图 2024-12-01 1454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8945" y="2300605"/>
            <a:ext cx="4857750" cy="590550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915035" y="2411730"/>
            <a:ext cx="152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x=1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915035" y="3508375"/>
            <a:ext cx="152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x=3</a:t>
            </a:r>
            <a:r>
              <a:rPr lang="zh-CN" altLang="en-US"/>
              <a:t>：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767840" y="2332990"/>
            <a:ext cx="87166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rPr>
              <a:t>感谢聆听！</a:t>
            </a:r>
            <a:endParaRPr lang="zh-CN" sz="6000" b="1" dirty="0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20850" y="3844925"/>
            <a:ext cx="8750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T</a:t>
            </a:r>
            <a:r>
              <a:rPr lang="en-US" altLang="zh-CN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  </a:t>
            </a:r>
            <a:r>
              <a:rPr lang="zh-CN" altLang="en-US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H</a:t>
            </a:r>
            <a:r>
              <a:rPr lang="en-US" altLang="zh-CN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  </a:t>
            </a:r>
            <a:r>
              <a:rPr lang="zh-CN" altLang="en-US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A</a:t>
            </a:r>
            <a:r>
              <a:rPr lang="en-US" altLang="zh-CN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  </a:t>
            </a:r>
            <a:r>
              <a:rPr lang="zh-CN" altLang="en-US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N</a:t>
            </a:r>
            <a:r>
              <a:rPr lang="en-US" altLang="zh-CN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  </a:t>
            </a:r>
            <a:r>
              <a:rPr lang="zh-CN" altLang="en-US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K</a:t>
            </a:r>
            <a:r>
              <a:rPr lang="en-US" altLang="zh-CN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  </a:t>
            </a:r>
            <a:r>
              <a:rPr lang="zh-CN" altLang="en-US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S</a:t>
            </a:r>
            <a:endParaRPr lang="zh-CN" altLang="en-US" i="1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grpSp>
        <p:nvGrpSpPr>
          <p:cNvPr id="6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097770" y="321945"/>
            <a:ext cx="1764665" cy="701040"/>
            <a:chOff x="3768308" y="2508637"/>
            <a:chExt cx="4655383" cy="1847076"/>
          </a:xfrm>
          <a:solidFill>
            <a:srgbClr val="324274"/>
          </a:solidFill>
        </p:grpSpPr>
        <p:grpSp>
          <p:nvGrpSpPr>
            <p:cNvPr id="20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11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9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1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2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4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46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7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3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3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4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1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4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5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6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7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8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9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0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1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2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3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4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5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6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7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35" y="0"/>
            <a:ext cx="12191365" cy="6858635"/>
            <a:chOff x="0" y="-2"/>
            <a:chExt cx="19199" cy="10801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1" y="-1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2" y="6729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10800000">
              <a:off x="15131" y="-2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15130" y="6730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90" y="368"/>
              <a:ext cx="18426" cy="10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097770" y="321945"/>
            <a:ext cx="1764665" cy="701040"/>
            <a:chOff x="3768308" y="2508637"/>
            <a:chExt cx="4655383" cy="1847076"/>
          </a:xfrm>
          <a:solidFill>
            <a:srgbClr val="324274"/>
          </a:solidFill>
        </p:grpSpPr>
        <p:grpSp>
          <p:nvGrpSpPr>
            <p:cNvPr id="10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53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6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7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8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0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6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11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4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6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7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1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12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13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6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7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8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9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0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1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2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3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4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5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6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  <p:sp>
        <p:nvSpPr>
          <p:cNvPr id="74" name="序号"/>
          <p:cNvSpPr txBox="1"/>
          <p:nvPr>
            <p:custDataLst>
              <p:tags r:id="rId2"/>
            </p:custDataLst>
          </p:nvPr>
        </p:nvSpPr>
        <p:spPr>
          <a:xfrm>
            <a:off x="342751" y="362114"/>
            <a:ext cx="757369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5000" lnSpcReduction="10000"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657D9D"/>
                </a:solidFill>
                <a:latin typeface="+mn-ea"/>
                <a:cs typeface="+mn-ea"/>
                <a:sym typeface="+mn-ea"/>
              </a:rPr>
              <a:t>01</a:t>
            </a:r>
            <a:endParaRPr lang="en-US" sz="3600" b="1" dirty="0">
              <a:solidFill>
                <a:srgbClr val="657D9D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5" name="项标题"/>
          <p:cNvSpPr txBox="1"/>
          <p:nvPr>
            <p:custDataLst>
              <p:tags r:id="rId3"/>
            </p:custDataLst>
          </p:nvPr>
        </p:nvSpPr>
        <p:spPr>
          <a:xfrm>
            <a:off x="1437536" y="337352"/>
            <a:ext cx="5955030" cy="5041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项目概述</a:t>
            </a:r>
            <a:endParaRPr lang="zh-CN" altLang="en-US" sz="3200" b="1" spc="3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296423" y="1467121"/>
            <a:ext cx="8996856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本项目基于线性表的相关知识，实现了对一元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次多项式的求导、四则运算和求值等。一元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次多项式可表示为如下形式：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kern="100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endParaRPr lang="zh-CN" altLang="en-US" dirty="0"/>
          </a:p>
        </p:txBody>
      </p:sp>
      <p:pic>
        <p:nvPicPr>
          <p:cNvPr id="2" name="图片 1" descr="屏幕截图 2024-11-30 1026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025" y="2247900"/>
            <a:ext cx="8686800" cy="685800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1278890" y="3502660"/>
            <a:ext cx="91344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在本项目中，我们定义了一个名为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PolyItem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的结构体，它包含两个数据成员：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coef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（系数）和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expn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（指数）。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PolyItem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结构体用于表示一元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次多项式中的单个项，其中系数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coef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是一个双精度浮点数，表示项的数值大小，而指数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expn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是一个整数，表示变量的幂次。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此外，我们设计了一个名为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Polynomial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的类，它基于线性表的数据结构来组织和管理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PolyItem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对象。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Polynomial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类提供了一个框架，用于实现一元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次多项式的动态表示和存储。通过这个类，我们可以方便地对多项式进行各种操作，包括但不限于项的插入、删除、以及多项式的基本运算。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/>
          <p:cNvGrpSpPr/>
          <p:nvPr/>
        </p:nvGrpSpPr>
        <p:grpSpPr>
          <a:xfrm>
            <a:off x="635" y="0"/>
            <a:ext cx="12191365" cy="6858635"/>
            <a:chOff x="0" y="-2"/>
            <a:chExt cx="19199" cy="10801"/>
          </a:xfrm>
        </p:grpSpPr>
        <p:sp>
          <p:nvSpPr>
            <p:cNvPr id="80" name="直角三角形 79"/>
            <p:cNvSpPr/>
            <p:nvPr/>
          </p:nvSpPr>
          <p:spPr>
            <a:xfrm rot="5400000">
              <a:off x="1" y="-1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直角三角形 80"/>
            <p:cNvSpPr/>
            <p:nvPr/>
          </p:nvSpPr>
          <p:spPr>
            <a:xfrm>
              <a:off x="2" y="6729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直角三角形 81"/>
            <p:cNvSpPr/>
            <p:nvPr/>
          </p:nvSpPr>
          <p:spPr>
            <a:xfrm rot="10800000">
              <a:off x="15131" y="-2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直角三角形 82"/>
            <p:cNvSpPr/>
            <p:nvPr/>
          </p:nvSpPr>
          <p:spPr>
            <a:xfrm rot="16200000">
              <a:off x="15130" y="6730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390" y="368"/>
              <a:ext cx="18426" cy="10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097770" y="321945"/>
            <a:ext cx="1764665" cy="701040"/>
            <a:chOff x="3768308" y="2508637"/>
            <a:chExt cx="4655383" cy="1847076"/>
          </a:xfrm>
          <a:solidFill>
            <a:srgbClr val="324274"/>
          </a:solidFill>
        </p:grpSpPr>
        <p:grpSp>
          <p:nvGrpSpPr>
            <p:cNvPr id="86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129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0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1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2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3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4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5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6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7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8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9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0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1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2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3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4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5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6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7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8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9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87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120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1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2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3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4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5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6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7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8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88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89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0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1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3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4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5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6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7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8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9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0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1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2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3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4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5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6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7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8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9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0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1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2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3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4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5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6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7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8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9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  <p:sp>
        <p:nvSpPr>
          <p:cNvPr id="150" name="序号"/>
          <p:cNvSpPr txBox="1"/>
          <p:nvPr>
            <p:custDataLst>
              <p:tags r:id="rId2"/>
            </p:custDataLst>
          </p:nvPr>
        </p:nvSpPr>
        <p:spPr>
          <a:xfrm>
            <a:off x="342751" y="362114"/>
            <a:ext cx="757369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5000" lnSpcReduction="10000"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657D9D"/>
                </a:solidFill>
                <a:latin typeface="+mn-ea"/>
                <a:cs typeface="+mn-ea"/>
                <a:sym typeface="+mn-ea"/>
              </a:rPr>
              <a:t>02</a:t>
            </a:r>
            <a:endParaRPr lang="en-US" sz="3600" b="1" dirty="0">
              <a:solidFill>
                <a:srgbClr val="657D9D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1" name="项标题"/>
          <p:cNvSpPr txBox="1"/>
          <p:nvPr>
            <p:custDataLst>
              <p:tags r:id="rId3"/>
            </p:custDataLst>
          </p:nvPr>
        </p:nvSpPr>
        <p:spPr>
          <a:xfrm>
            <a:off x="1437536" y="337352"/>
            <a:ext cx="5955030" cy="5041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基础构建</a:t>
            </a:r>
            <a:endParaRPr lang="zh-CN" altLang="en-US" sz="3200" b="1" spc="3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52" name="矩形: 圆角 151"/>
          <p:cNvSpPr/>
          <p:nvPr/>
        </p:nvSpPr>
        <p:spPr>
          <a:xfrm>
            <a:off x="3650615" y="1291590"/>
            <a:ext cx="6662420" cy="1905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: 圆角 152"/>
          <p:cNvSpPr/>
          <p:nvPr/>
        </p:nvSpPr>
        <p:spPr>
          <a:xfrm>
            <a:off x="3651250" y="4067175"/>
            <a:ext cx="6638925" cy="19621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文本框 154"/>
          <p:cNvSpPr txBox="1"/>
          <p:nvPr/>
        </p:nvSpPr>
        <p:spPr>
          <a:xfrm>
            <a:off x="4134266" y="1443430"/>
            <a:ext cx="5474066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定义了一个多项式项（PolyItem）的结构体和它的两个构造函数。这个结构体包含两个数据成员：coef（系数）和expn（指数）。两个构造函数，一个是无参数的默认构造函数，它将指数初始化为-1，另一个是带参数的构造函数，它允许在创建结构体实例时初始化系数和指数。</a:t>
            </a:r>
            <a:endParaRPr lang="zh-CN" altLang="en-US" sz="18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4132996" y="4274397"/>
            <a:ext cx="5474066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254000" algn="just" hangingPunct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定义了一个名为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Polynomial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的多项式类，它包含一个保护成员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polyList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，这是一个线性表，用于存储多项式的项。这个类提供了多个成员函数，包括构造函数、析构函数、复制构造函数、转换构造函数、运算符重载、以及其他用于操作多项式的函数。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3680876" y="4513601"/>
            <a:ext cx="547406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endParaRPr lang="zh-CN" altLang="en-US" dirty="0"/>
          </a:p>
        </p:txBody>
      </p:sp>
      <p:sp>
        <p:nvSpPr>
          <p:cNvPr id="160" name="文本框 159"/>
          <p:cNvSpPr txBox="1"/>
          <p:nvPr/>
        </p:nvSpPr>
        <p:spPr>
          <a:xfrm>
            <a:off x="777424" y="1805707"/>
            <a:ext cx="206976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  PolyItem</a:t>
            </a:r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类</a:t>
            </a:r>
            <a:endParaRPr lang="zh-CN" altLang="en-US" sz="2400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777423" y="4781992"/>
            <a:ext cx="206976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Polynomial</a:t>
            </a:r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类</a:t>
            </a:r>
            <a:endParaRPr lang="zh-CN" altLang="en-US" sz="2400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635" y="-635"/>
            <a:ext cx="12191365" cy="6858635"/>
            <a:chOff x="0" y="-2"/>
            <a:chExt cx="19199" cy="10801"/>
          </a:xfrm>
        </p:grpSpPr>
        <p:sp>
          <p:nvSpPr>
            <p:cNvPr id="19" name="直角三角形 18"/>
            <p:cNvSpPr/>
            <p:nvPr/>
          </p:nvSpPr>
          <p:spPr>
            <a:xfrm rot="5400000">
              <a:off x="1" y="-1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直角三角形 21"/>
            <p:cNvSpPr/>
            <p:nvPr/>
          </p:nvSpPr>
          <p:spPr>
            <a:xfrm>
              <a:off x="2" y="6729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直角三角形 22"/>
            <p:cNvSpPr/>
            <p:nvPr/>
          </p:nvSpPr>
          <p:spPr>
            <a:xfrm rot="10800000">
              <a:off x="15131" y="-2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直角三角形 23"/>
            <p:cNvSpPr/>
            <p:nvPr/>
          </p:nvSpPr>
          <p:spPr>
            <a:xfrm rot="16200000">
              <a:off x="15130" y="6730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90" y="368"/>
              <a:ext cx="18426" cy="10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417570" y="1163955"/>
            <a:ext cx="1576705" cy="3013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500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altLang="zh-CN" sz="25000">
              <a:solidFill>
                <a:schemeClr val="accent1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9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097770" y="321945"/>
            <a:ext cx="1764665" cy="701040"/>
            <a:chOff x="3768308" y="2508637"/>
            <a:chExt cx="4655383" cy="1847076"/>
          </a:xfrm>
          <a:solidFill>
            <a:srgbClr val="324274"/>
          </a:solidFill>
        </p:grpSpPr>
        <p:grpSp>
          <p:nvGrpSpPr>
            <p:cNvPr id="10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11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46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7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3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56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7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8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0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4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5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6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7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8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9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0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1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2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3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4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5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6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7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  <p:sp>
        <p:nvSpPr>
          <p:cNvPr id="2" name="序号"/>
          <p:cNvSpPr txBox="1"/>
          <p:nvPr>
            <p:custDataLst>
              <p:tags r:id="rId2"/>
            </p:custDataLst>
          </p:nvPr>
        </p:nvSpPr>
        <p:spPr>
          <a:xfrm>
            <a:off x="342751" y="377376"/>
            <a:ext cx="757369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5000"/>
          </a:bodyPr>
          <a:lstStyle/>
          <a:p>
            <a:pPr algn="r">
              <a:lnSpc>
                <a:spcPct val="100000"/>
              </a:lnSpc>
            </a:pPr>
            <a:r>
              <a:rPr lang="en-US" sz="3400" b="1" dirty="0">
                <a:solidFill>
                  <a:srgbClr val="657D9D"/>
                </a:solidFill>
                <a:latin typeface="+mn-ea"/>
                <a:cs typeface="+mn-ea"/>
                <a:sym typeface="+mn-ea"/>
              </a:rPr>
              <a:t>02</a:t>
            </a:r>
            <a:endParaRPr lang="en-US" sz="3400" b="1" dirty="0">
              <a:solidFill>
                <a:srgbClr val="657D9D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项标题"/>
          <p:cNvSpPr txBox="1"/>
          <p:nvPr>
            <p:custDataLst>
              <p:tags r:id="rId3"/>
            </p:custDataLst>
          </p:nvPr>
        </p:nvSpPr>
        <p:spPr>
          <a:xfrm>
            <a:off x="1380097" y="392783"/>
            <a:ext cx="5954395" cy="5041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altLang="zh-CN" sz="3600" b="1" spc="300" dirty="0">
                <a:solidFill>
                  <a:srgbClr val="324274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PolyItem</a:t>
            </a:r>
            <a:r>
              <a:rPr lang="zh-CN" altLang="en-US" sz="3600" b="1" spc="300" dirty="0">
                <a:solidFill>
                  <a:srgbClr val="324274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类</a:t>
            </a:r>
            <a:endParaRPr lang="zh-CN" altLang="en-US" sz="3600" b="1" spc="300" dirty="0">
              <a:solidFill>
                <a:srgbClr val="324274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162685" y="2783840"/>
            <a:ext cx="2710815" cy="814705"/>
          </a:xfrm>
          <a:prstGeom prst="round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1110" y="2969260"/>
            <a:ext cx="26123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struct PolyItem</a:t>
            </a:r>
            <a:endParaRPr lang="en-US" altLang="zh-CN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49545" y="1772920"/>
            <a:ext cx="5320030" cy="3154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// 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数据成员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: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r>
              <a:rPr lang="en-US" altLang="zh-CN" sz="200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double coef;    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// 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系数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r>
              <a:rPr lang="en-US" altLang="zh-CN" sz="200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int expn;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    // 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指数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// 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构造函数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: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</a:t>
            </a:r>
            <a:r>
              <a:rPr lang="en-US" altLang="zh-CN" sz="200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 PolyItem();  </a:t>
            </a:r>
            <a:endParaRPr lang="en-US" altLang="zh-CN" sz="2000">
              <a:latin typeface="Courier New" panose="02070309020205020404" pitchFamily="49" charset="0"/>
              <a:ea typeface="楷体" panose="02010609060101010101" pitchFamily="49" charset="-122"/>
              <a:cs typeface="Courier New" panose="02070309020205020404" pitchFamily="49" charset="0"/>
            </a:endParaRPr>
          </a:p>
          <a:p>
            <a:r>
              <a:rPr lang="en-US" altLang="zh-CN" sz="200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   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// 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无数据的构造函数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</a:t>
            </a:r>
            <a:r>
              <a:rPr lang="en-US" altLang="zh-CN" sz="200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 PolyItem(double cf, int en);</a:t>
            </a:r>
            <a:endParaRPr lang="en-US" altLang="zh-CN" sz="2000">
              <a:latin typeface="Courier New" panose="02070309020205020404" pitchFamily="49" charset="0"/>
              <a:ea typeface="楷体" panose="02010609060101010101" pitchFamily="49" charset="-122"/>
              <a:cs typeface="Courier New" panose="02070309020205020404" pitchFamily="49" charset="0"/>
            </a:endParaRPr>
          </a:p>
          <a:p>
            <a:r>
              <a:rPr lang="en-US" altLang="zh-CN" sz="200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   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// 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已知系数域和指数域建立结构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635"/>
            <a:ext cx="12191365" cy="6858635"/>
            <a:chOff x="0" y="-2"/>
            <a:chExt cx="19199" cy="10801"/>
          </a:xfrm>
        </p:grpSpPr>
        <p:sp>
          <p:nvSpPr>
            <p:cNvPr id="19" name="直角三角形 18"/>
            <p:cNvSpPr/>
            <p:nvPr/>
          </p:nvSpPr>
          <p:spPr>
            <a:xfrm rot="5400000">
              <a:off x="1" y="-1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直角三角形 21"/>
            <p:cNvSpPr/>
            <p:nvPr/>
          </p:nvSpPr>
          <p:spPr>
            <a:xfrm>
              <a:off x="2" y="6729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直角三角形 22"/>
            <p:cNvSpPr/>
            <p:nvPr/>
          </p:nvSpPr>
          <p:spPr>
            <a:xfrm rot="10800000">
              <a:off x="15131" y="-2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直角三角形 23"/>
            <p:cNvSpPr/>
            <p:nvPr/>
          </p:nvSpPr>
          <p:spPr>
            <a:xfrm rot="16200000">
              <a:off x="15130" y="6730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90" y="368"/>
              <a:ext cx="18426" cy="10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097770" y="321945"/>
            <a:ext cx="1764665" cy="701040"/>
            <a:chOff x="3768308" y="2508637"/>
            <a:chExt cx="4655383" cy="1847076"/>
          </a:xfrm>
          <a:solidFill>
            <a:srgbClr val="324274"/>
          </a:solidFill>
        </p:grpSpPr>
        <p:grpSp>
          <p:nvGrpSpPr>
            <p:cNvPr id="10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11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46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7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3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56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7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8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0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4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5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6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7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8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9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0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1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2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3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4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5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6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7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  <p:sp>
        <p:nvSpPr>
          <p:cNvPr id="2" name="序号"/>
          <p:cNvSpPr txBox="1"/>
          <p:nvPr>
            <p:custDataLst>
              <p:tags r:id="rId2"/>
            </p:custDataLst>
          </p:nvPr>
        </p:nvSpPr>
        <p:spPr>
          <a:xfrm>
            <a:off x="342751" y="377376"/>
            <a:ext cx="757369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5000"/>
          </a:bodyPr>
          <a:lstStyle/>
          <a:p>
            <a:pPr algn="r">
              <a:lnSpc>
                <a:spcPct val="100000"/>
              </a:lnSpc>
            </a:pPr>
            <a:r>
              <a:rPr lang="en-US" sz="3400" b="1" dirty="0">
                <a:solidFill>
                  <a:srgbClr val="657D9D"/>
                </a:solidFill>
                <a:latin typeface="+mn-ea"/>
                <a:cs typeface="+mn-ea"/>
                <a:sym typeface="+mn-ea"/>
              </a:rPr>
              <a:t>02</a:t>
            </a:r>
            <a:endParaRPr lang="en-US" sz="3400" b="1" dirty="0">
              <a:solidFill>
                <a:srgbClr val="657D9D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904" y="1093338"/>
            <a:ext cx="3478977" cy="172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数据成员</a:t>
            </a:r>
            <a:endParaRPr lang="en-US" altLang="zh-CN" sz="2400" b="1" dirty="0">
              <a:solidFill>
                <a:srgbClr val="32427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LinkList&lt;PolyItem&gt;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polyList;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92081" y="1085679"/>
            <a:ext cx="8092671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          成员函数</a:t>
            </a:r>
            <a:endParaRPr lang="en-US" altLang="zh-CN" sz="2400" b="1" dirty="0">
              <a:solidFill>
                <a:srgbClr val="32427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Polynomial() {}                 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//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无参构造函数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~Polynomial() {}                 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//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析构函数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Polynomial(const Polynomial&amp; copy);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//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复制构造函数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Polynomial(const LinkList&lt;PolyItem&gt;&amp; copyLinkList); 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//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转换构造函数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int Length() const; 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      //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求多项式的项数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      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 bool IsZero() const;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      //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判断多项式是否为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0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ea typeface="楷体" panose="02010609060101010101" pitchFamily="49" charset="-122"/>
                <a:cs typeface="Courier New" panose="02070309020205020404" pitchFamily="49" charset="0"/>
              </a:rPr>
              <a:t>void SetZero();  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         //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将多项式置为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0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7650" y="5503545"/>
            <a:ext cx="4926330" cy="107061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Polynomial</a:t>
            </a:r>
            <a:endParaRPr lang="zh-CN" alt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项标题"/>
          <p:cNvSpPr txBox="1"/>
          <p:nvPr>
            <p:custDataLst>
              <p:tags r:id="rId3"/>
            </p:custDataLst>
          </p:nvPr>
        </p:nvSpPr>
        <p:spPr>
          <a:xfrm>
            <a:off x="1380097" y="392783"/>
            <a:ext cx="5954395" cy="5041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altLang="zh-CN" sz="3600" b="1" spc="300" dirty="0">
                <a:solidFill>
                  <a:srgbClr val="324274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Polynomial</a:t>
            </a:r>
            <a:r>
              <a:rPr lang="zh-CN" altLang="en-US" sz="3600" b="1" spc="300" dirty="0">
                <a:solidFill>
                  <a:srgbClr val="324274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类</a:t>
            </a:r>
            <a:endParaRPr lang="zh-CN" altLang="en-US" sz="3600" b="1" spc="300" dirty="0">
              <a:solidFill>
                <a:srgbClr val="324274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342751" y="1093338"/>
            <a:ext cx="3356960" cy="50419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4785977" y="1091598"/>
            <a:ext cx="7059755" cy="50419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表格 65"/>
          <p:cNvGraphicFramePr>
            <a:graphicFrameLocks noGrp="1"/>
          </p:cNvGraphicFramePr>
          <p:nvPr/>
        </p:nvGraphicFramePr>
        <p:xfrm>
          <a:off x="205539" y="477827"/>
          <a:ext cx="10423525" cy="3939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3040"/>
                <a:gridCol w="2610485"/>
              </a:tblGrid>
              <a:tr h="396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函数声明</a:t>
                      </a:r>
                      <a:endParaRPr lang="zh-CN" altLang="en-US" sz="20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注释</a:t>
                      </a:r>
                      <a:endParaRPr lang="zh-CN" altLang="en-US" sz="20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5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urier New" panose="02070309020205020404" pitchFamily="49" charset="0"/>
                          <a:ea typeface="楷体" panose="02010609060101010101" pitchFamily="49" charset="-122"/>
                          <a:cs typeface="Courier New" panose="02070309020205020404" pitchFamily="49" charset="0"/>
                        </a:rPr>
                        <a:t>void InsItem(const PolyItem&amp; item); </a:t>
                      </a:r>
                      <a:endParaRPr lang="en-US" altLang="zh-CN" sz="1600" dirty="0">
                        <a:latin typeface="Courier New" panose="02070309020205020404" pitchFamily="49" charset="0"/>
                        <a:ea typeface="楷体" panose="02010609060101010101" pitchFamily="49" charset="-122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在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PolyList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中插入项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5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urier New" panose="02070309020205020404" pitchFamily="49" charset="0"/>
                          <a:ea typeface="楷体" panose="02010609060101010101" pitchFamily="49" charset="-122"/>
                          <a:cs typeface="Courier New" panose="02070309020205020404" pitchFamily="49" charset="0"/>
                        </a:rPr>
                        <a:t>Polynomial operator +(const Polynomial&amp; p) const;</a:t>
                      </a:r>
                      <a:endParaRPr lang="en-US" altLang="zh-CN" sz="1600" dirty="0">
                        <a:latin typeface="Courier New" panose="02070309020205020404" pitchFamily="49" charset="0"/>
                        <a:ea typeface="楷体" panose="02010609060101010101" pitchFamily="49" charset="-122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重载加法运算符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5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urier New" panose="02070309020205020404" pitchFamily="49" charset="0"/>
                          <a:ea typeface="楷体" panose="02010609060101010101" pitchFamily="49" charset="-122"/>
                          <a:cs typeface="Courier New" panose="02070309020205020404" pitchFamily="49" charset="0"/>
                        </a:rPr>
                        <a:t>Polynomial operator -(const Polynomial&amp; p) const;</a:t>
                      </a:r>
                      <a:endParaRPr lang="en-US" altLang="zh-CN" sz="1600" dirty="0">
                        <a:latin typeface="Courier New" panose="02070309020205020404" pitchFamily="49" charset="0"/>
                        <a:ea typeface="楷体" panose="02010609060101010101" pitchFamily="49" charset="-122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重载减法运算符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540">
                <a:tc>
                  <a:txBody>
                    <a:bodyPr/>
                    <a:lstStyle/>
                    <a:p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楷体" panose="02010609060101010101" pitchFamily="49" charset="-122"/>
                          <a:cs typeface="Courier New" panose="02070309020205020404" pitchFamily="49" charset="0"/>
                        </a:rPr>
                        <a:t>Polynomial operator *(const Polynomial&amp; p) const;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楷体" panose="02010609060101010101" pitchFamily="49" charset="-122"/>
                        <a:cs typeface="Courier New" panose="020703090202050204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重载乘法运算符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5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urier New" panose="02070309020205020404" pitchFamily="49" charset="0"/>
                          <a:ea typeface="楷体" panose="02010609060101010101" pitchFamily="49" charset="-122"/>
                          <a:cs typeface="Courier New" panose="02070309020205020404" pitchFamily="49" charset="0"/>
                        </a:rPr>
                        <a:t>Polynomial derivative(); </a:t>
                      </a:r>
                      <a:endParaRPr lang="en-US" altLang="zh-CN" sz="1600" dirty="0">
                        <a:latin typeface="Courier New" panose="02070309020205020404" pitchFamily="49" charset="0"/>
                        <a:ea typeface="楷体" panose="02010609060101010101" pitchFamily="49" charset="-122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求导功能的实现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5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urier New" panose="02070309020205020404" pitchFamily="49" charset="0"/>
                          <a:ea typeface="楷体" panose="02010609060101010101" pitchFamily="49" charset="-122"/>
                          <a:cs typeface="Courier New" panose="02070309020205020404" pitchFamily="49" charset="0"/>
                        </a:rPr>
                        <a:t>double evaluate(double x) const;</a:t>
                      </a:r>
                      <a:endParaRPr lang="en-US" altLang="zh-CN" sz="1600" dirty="0">
                        <a:latin typeface="Courier New" panose="02070309020205020404" pitchFamily="49" charset="0"/>
                        <a:ea typeface="楷体" panose="02010609060101010101" pitchFamily="49" charset="-122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对于给定的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x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求值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540">
                <a:tc>
                  <a:txBody>
                    <a:bodyPr/>
                    <a:lstStyle/>
                    <a:p>
                      <a:r>
                        <a:rPr lang="en-US" altLang="fr-FR" sz="1600" dirty="0">
                          <a:latin typeface="Courier New" panose="02070309020205020404" pitchFamily="49" charset="0"/>
                          <a:ea typeface="楷体" panose="02010609060101010101" pitchFamily="49" charset="-122"/>
                          <a:cs typeface="Courier New" panose="02070309020205020404" pitchFamily="49" charset="0"/>
                        </a:rPr>
                        <a:t>void input();</a:t>
                      </a:r>
                      <a:endParaRPr lang="zh-CN" altLang="en-US" sz="1600" dirty="0">
                        <a:latin typeface="Courier New" panose="02070309020205020404" pitchFamily="49" charset="0"/>
                        <a:ea typeface="楷体" panose="02010609060101010101" pitchFamily="49" charset="-122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输入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540">
                <a:tc>
                  <a:txBody>
                    <a:bodyPr/>
                    <a:lstStyle/>
                    <a:p>
                      <a:r>
                        <a:rPr lang="en-US" altLang="fr-FR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DisPlay();</a:t>
                      </a:r>
                      <a:endParaRPr lang="en-US" altLang="fr-FR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显示多项式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512445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Polynomial&amp; operator =(const Polynomial&amp; copy); </a:t>
                      </a:r>
                      <a:endParaRPr lang="en-US" altLang="zh-CN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altLang="zh-CN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Polynomial&amp; operator =(const LinkList&lt;PolyItem&gt;&amp; copyLinkList); </a:t>
                      </a:r>
                      <a:endParaRPr lang="zh-CN" alt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赋值语句重载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50215" y="5213350"/>
            <a:ext cx="3882390" cy="1256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5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Polynomial</a:t>
            </a:r>
            <a:endParaRPr lang="zh-CN" altLang="en-US" sz="45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endParaRPr lang="zh-CN" altLang="en-US" sz="450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/>
          <p:cNvGrpSpPr/>
          <p:nvPr/>
        </p:nvGrpSpPr>
        <p:grpSpPr>
          <a:xfrm>
            <a:off x="0" y="-635"/>
            <a:ext cx="12191365" cy="6858635"/>
            <a:chOff x="0" y="-2"/>
            <a:chExt cx="19199" cy="10801"/>
          </a:xfrm>
        </p:grpSpPr>
        <p:sp>
          <p:nvSpPr>
            <p:cNvPr id="91" name="直角三角形 90"/>
            <p:cNvSpPr/>
            <p:nvPr/>
          </p:nvSpPr>
          <p:spPr>
            <a:xfrm rot="5400000">
              <a:off x="1" y="-1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直角三角形 91"/>
            <p:cNvSpPr/>
            <p:nvPr/>
          </p:nvSpPr>
          <p:spPr>
            <a:xfrm>
              <a:off x="2" y="6729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直角三角形 92"/>
            <p:cNvSpPr/>
            <p:nvPr/>
          </p:nvSpPr>
          <p:spPr>
            <a:xfrm rot="10800000">
              <a:off x="15131" y="-2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直角三角形 93"/>
            <p:cNvSpPr/>
            <p:nvPr/>
          </p:nvSpPr>
          <p:spPr>
            <a:xfrm rot="16200000">
              <a:off x="15130" y="6730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390" y="368"/>
              <a:ext cx="18426" cy="10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6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097770" y="321945"/>
            <a:ext cx="1764665" cy="701040"/>
            <a:chOff x="3768308" y="2508637"/>
            <a:chExt cx="4655383" cy="1847076"/>
          </a:xfrm>
          <a:solidFill>
            <a:srgbClr val="324274"/>
          </a:solidFill>
        </p:grpSpPr>
        <p:grpSp>
          <p:nvGrpSpPr>
            <p:cNvPr id="97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140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1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2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3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4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5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6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7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8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9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0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1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2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3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4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5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6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7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8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9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60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98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131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2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3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4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5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6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7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8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9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99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100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1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2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3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4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5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6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7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8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9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0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1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2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3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4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5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6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7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8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9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0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1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2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3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4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5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6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7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8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9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0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  <p:sp>
        <p:nvSpPr>
          <p:cNvPr id="161" name="序号"/>
          <p:cNvSpPr txBox="1"/>
          <p:nvPr>
            <p:custDataLst>
              <p:tags r:id="rId2"/>
            </p:custDataLst>
          </p:nvPr>
        </p:nvSpPr>
        <p:spPr>
          <a:xfrm>
            <a:off x="256039" y="379100"/>
            <a:ext cx="757369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75000"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657D9D"/>
                </a:solidFill>
                <a:latin typeface="+mn-ea"/>
                <a:cs typeface="+mn-ea"/>
                <a:sym typeface="+mn-ea"/>
              </a:rPr>
              <a:t>03</a:t>
            </a:r>
            <a:endParaRPr lang="en-US" sz="3600" b="1" dirty="0">
              <a:solidFill>
                <a:srgbClr val="657D9D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2" name="项标题"/>
          <p:cNvSpPr txBox="1"/>
          <p:nvPr>
            <p:custDataLst>
              <p:tags r:id="rId3"/>
            </p:custDataLst>
          </p:nvPr>
        </p:nvSpPr>
        <p:spPr>
          <a:xfrm>
            <a:off x="1199986" y="351659"/>
            <a:ext cx="6981488" cy="5041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基础功能实现</a:t>
            </a:r>
            <a:endParaRPr lang="zh-CN" altLang="en-US" sz="3200" b="1" spc="3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63" name="矩形: 圆角 162"/>
          <p:cNvSpPr/>
          <p:nvPr/>
        </p:nvSpPr>
        <p:spPr>
          <a:xfrm>
            <a:off x="1102513" y="1363183"/>
            <a:ext cx="3457904" cy="77807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: 圆角 163"/>
          <p:cNvSpPr/>
          <p:nvPr/>
        </p:nvSpPr>
        <p:spPr>
          <a:xfrm>
            <a:off x="1102513" y="3004172"/>
            <a:ext cx="3457904" cy="77807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5" name="矩形: 圆角 164"/>
          <p:cNvSpPr/>
          <p:nvPr/>
        </p:nvSpPr>
        <p:spPr>
          <a:xfrm>
            <a:off x="1102513" y="4612665"/>
            <a:ext cx="3457904" cy="77807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7" name="文本框 166"/>
          <p:cNvSpPr txBox="1"/>
          <p:nvPr/>
        </p:nvSpPr>
        <p:spPr>
          <a:xfrm>
            <a:off x="1798955" y="1430655"/>
            <a:ext cx="23698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输入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函数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1876425" y="3132455"/>
            <a:ext cx="22142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输出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函数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1876425" y="4740275"/>
            <a:ext cx="2095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插入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单项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24550" y="1184275"/>
            <a:ext cx="1971675" cy="956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7200" b="1"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input</a:t>
            </a:r>
            <a:endParaRPr lang="en-US" altLang="zh-CN" sz="7200" b="1"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61710" y="2793365"/>
            <a:ext cx="382778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Display</a:t>
            </a:r>
            <a:endParaRPr lang="en-US" altLang="zh-CN" sz="7200" b="1"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19595" y="4402455"/>
            <a:ext cx="344932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InsItem</a:t>
            </a:r>
            <a:endParaRPr lang="en-US" altLang="zh-CN" sz="7200" b="1"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35" y="0"/>
            <a:ext cx="12191365" cy="6858635"/>
            <a:chOff x="0" y="-2"/>
            <a:chExt cx="19199" cy="10801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1" y="-1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2" y="6729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10800000">
              <a:off x="15131" y="-2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15130" y="6730"/>
              <a:ext cx="4069" cy="4071"/>
            </a:xfrm>
            <a:prstGeom prst="rtTriangle">
              <a:avLst/>
            </a:prstGeom>
            <a:solidFill>
              <a:srgbClr val="324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90" y="368"/>
              <a:ext cx="18426" cy="10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45745" y="396081"/>
            <a:ext cx="117005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输入</a:t>
            </a:r>
            <a:r>
              <a:rPr lang="zh-CN" altLang="en-US" sz="2400" b="1" dirty="0">
                <a:solidFill>
                  <a:srgbClr val="3242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函数</a:t>
            </a:r>
            <a:endParaRPr lang="zh-CN" altLang="en-US" sz="2400" b="1" dirty="0">
              <a:solidFill>
                <a:srgbClr val="32427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b="1" dirty="0">
              <a:solidFill>
                <a:srgbClr val="32427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indent="0" algn="just" hangingPunct="0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360" y="848995"/>
            <a:ext cx="6804025" cy="56565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50"/>
  <p:tag name="KSO_WM_TEMPLATE_CATEGORY" val="custom"/>
  <p:tag name="KSO_WM_TEMPLATE_INDEX" val="20233488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3488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88"/>
  <p:tag name="KSO_WM_TEMPLATE_THUMBS_INDEX" val="1、9"/>
</p:tagLst>
</file>

<file path=ppt/tags/tag123.xml><?xml version="1.0" encoding="utf-8"?>
<p:tagLst xmlns:p="http://schemas.openxmlformats.org/presentationml/2006/main">
  <p:tag name="ISLIDE.VECTOR" val="7b86b897-7041-40d4-b8ad-d7fb155c3b31"/>
</p:tagLst>
</file>

<file path=ppt/tags/tag12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3488_4*l_h_i*1_1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3.1426696777344,&quot;left&quot;:285.09543307086614,&quot;top&quot;:86.52870453121159,&quot;width&quot;:659.24377952755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3488_4*l_h_i*1_2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3.1426696777344,&quot;left&quot;:285.09543307086614,&quot;top&quot;:86.52870453121159,&quot;width&quot;:659.24377952755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3488_4*l_h_a*1_2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UNIT_PRESET_TEXT" val="单击添加目录项标题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3.1426696777344,&quot;left&quot;:285.09543307086614,&quot;top&quot;:86.52870453121159,&quot;width&quot;:659.24377952755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3488_4*l_h_i*1_3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3.1426696777344,&quot;left&quot;:285.09543307086614,&quot;top&quot;:86.52870453121159,&quot;width&quot;:659.24377952755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3488_4*l_h_a*1_3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UNIT_PRESET_TEXT" val="单击添加目录项标题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3.1426696777344,&quot;left&quot;:285.09543307086614,&quot;top&quot;:86.52870453121159,&quot;width&quot;:659.24377952755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3488_4*l_h_i*1_4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3.1426696777344,&quot;left&quot;:285.09543307086614,&quot;top&quot;:86.52870453121159,&quot;width&quot;:659.24377952755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3488_4*l_h_a*1_4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UNIT_PRESET_TEXT" val="单击添加目录项标题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3.1426696777344,&quot;left&quot;:285.09543307086614,&quot;top&quot;:86.52870453121159,&quot;width&quot;:659.24377952755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3488_4*l_h_a*1_4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UNIT_PRESET_TEXT" val="单击添加目录项标题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3.1426696777344,&quot;left&quot;:285.09543307086614,&quot;top&quot;:86.52870453121159,&quot;width&quot;:659.24377952755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88_4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PRESET_TEXT" val="目录"/>
</p:tagLst>
</file>

<file path=ppt/tags/tag134.xml><?xml version="1.0" encoding="utf-8"?>
<p:tagLst xmlns:p="http://schemas.openxmlformats.org/presentationml/2006/main">
  <p:tag name="ISLIDE.VECTOR" val="7b86b897-7041-40d4-b8ad-d7fb155c3b31"/>
</p:tagLst>
</file>

<file path=ppt/tags/tag1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3488_4*l_h_a*1_4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UNIT_PRESET_TEXT" val="单击添加目录项标题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3.1426696777344,&quot;left&quot;:285.09543307086614,&quot;top&quot;:86.52870453121159,&quot;width&quot;:659.24377952755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6.xml><?xml version="1.0" encoding="utf-8"?>
<p:tagLst xmlns:p="http://schemas.openxmlformats.org/presentationml/2006/main">
  <p:tag name="KSO_WM_SLIDE_ID" val="custom20233488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3488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37.xml><?xml version="1.0" encoding="utf-8"?>
<p:tagLst xmlns:p="http://schemas.openxmlformats.org/presentationml/2006/main">
  <p:tag name="ISLIDE.VECTOR" val="7b86b897-7041-40d4-b8ad-d7fb155c3b3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3488_4*l_h_i*1_3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3.1426696777344,&quot;left&quot;:330.05,&quot;top&quot;:86.52870453121159,&quot;width&quot;:5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3488_4*l_h_a*1_4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UNIT_PRESET_TEXT" val="单击添加目录项标题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3.1426696777344,&quot;left&quot;:330.05,&quot;top&quot;:86.52870453121159,&quot;width&quot;:5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ISLIDE.VECTOR" val="7b86b897-7041-40d4-b8ad-d7fb155c3b3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3488_4*l_h_i*1_3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3.1426696777344,&quot;left&quot;:330.05,&quot;top&quot;:86.52870453121159,&quot;width&quot;:5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3488_4*l_h_a*1_4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UNIT_PRESET_TEXT" val="单击添加目录项标题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3.1426696777344,&quot;left&quot;:330.05,&quot;top&quot;:86.52870453121159,&quot;width&quot;:5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3.xml><?xml version="1.0" encoding="utf-8"?>
<p:tagLst xmlns:p="http://schemas.openxmlformats.org/presentationml/2006/main">
  <p:tag name="ISLIDE.VECTOR" val="7b86b897-7041-40d4-b8ad-d7fb155c3b3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3488_4*l_h_i*1_1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9.9567285396546,&quot;left&quot;:26.988267716535432,&quot;top&quot;:29.714645669291336,&quot;width&quot;:866.06173228346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3488_4*l_h_a*1_2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UNIT_PRESET_TEXT" val="单击添加目录项标题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9.9567285396546,&quot;left&quot;:26.988267716535432,&quot;top&quot;:29.714645669291336,&quot;width&quot;:866.06173228346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6.xml><?xml version="1.0" encoding="utf-8"?>
<p:tagLst xmlns:p="http://schemas.openxmlformats.org/presentationml/2006/main">
  <p:tag name="KSO_WM_SLIDE_ID" val="custom20233488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3488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47.xml><?xml version="1.0" encoding="utf-8"?>
<p:tagLst xmlns:p="http://schemas.openxmlformats.org/presentationml/2006/main">
  <p:tag name="ISLIDE.VECTOR" val="7b86b897-7041-40d4-b8ad-d7fb155c3b3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3488_4*l_h_i*1_1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9.9567285396546,&quot;left&quot;:26.988267716535432,&quot;top&quot;:29.714645669291336,&quot;width&quot;:866.06173228346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3488_4*l_h_a*1_2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UNIT_PRESET_TEXT" val="单击添加目录项标题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9.9567285396546,&quot;left&quot;:26.988267716535432,&quot;top&quot;:29.714645669291336,&quot;width&quot;:866.06173228346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ID" val="custom20233488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3488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51.xml><?xml version="1.0" encoding="utf-8"?>
<p:tagLst xmlns:p="http://schemas.openxmlformats.org/presentationml/2006/main">
  <p:tag name="KSO_WM_SLIDE_ID" val="custom20233488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3488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52.xml><?xml version="1.0" encoding="utf-8"?>
<p:tagLst xmlns:p="http://schemas.openxmlformats.org/presentationml/2006/main">
  <p:tag name="ISLIDE.VECTOR" val="7b86b897-7041-40d4-b8ad-d7fb155c3b3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3488_4*l_h_i*1_2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41.9816891695758,&quot;left&quot;:20.160551181102363,&quot;top&quot;:27.68968503937008,&quot;width&quot;:872.889448818897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3488_4*l_h_a*1_3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UNIT_PRESET_TEXT" val="单击添加目录项标题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41.9816891695758,&quot;left&quot;:20.160551181102363,&quot;top&quot;:27.68968503937008,&quot;width&quot;:872.889448818897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55.xml><?xml version="1.0" encoding="utf-8"?>
<p:tagLst xmlns:p="http://schemas.openxmlformats.org/presentationml/2006/main">
  <p:tag name="KSO_WM_SLIDE_ID" val="custom20233488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3488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56.xml><?xml version="1.0" encoding="utf-8"?>
<p:tagLst xmlns:p="http://schemas.openxmlformats.org/presentationml/2006/main">
  <p:tag name="ISLIDE.VECTOR" val="7b86b897-7041-40d4-b8ad-d7fb155c3b3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3488_4*l_h_i*1_2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41.9816891695758,&quot;left&quot;:20.160551181102363,&quot;top&quot;:27.68968503937008,&quot;width&quot;:872.889448818897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3488_4*l_h_a*1_3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UNIT_PRESET_TEXT" val="单击添加目录项标题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41.9816891695758,&quot;left&quot;:20.160551181102363,&quot;top&quot;:27.68968503937008,&quot;width&quot;:872.889448818897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59.xml><?xml version="1.0" encoding="utf-8"?>
<p:tagLst xmlns:p="http://schemas.openxmlformats.org/presentationml/2006/main">
  <p:tag name="KSO_WM_SLIDE_ID" val="custom20233488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3488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ISLIDE.VECTOR" val="7b86b897-7041-40d4-b8ad-d7fb155c3b3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3488_4*l_h_i*1_3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3.1426696777344,&quot;left&quot;:330.05,&quot;top&quot;:86.52870453121159,&quot;width&quot;:5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3488_4*l_h_a*1_4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UNIT_PRESET_TEXT" val="单击添加目录项标题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3.1426696777344,&quot;left&quot;:330.05,&quot;top&quot;:86.52870453121159,&quot;width&quot;:5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3.xml><?xml version="1.0" encoding="utf-8"?>
<p:tagLst xmlns:p="http://schemas.openxmlformats.org/presentationml/2006/main">
  <p:tag name="ISLIDE.VECTOR" val="7b86b897-7041-40d4-b8ad-d7fb155c3b3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3488_4*l_h_i*1_3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3.1426696777344,&quot;left&quot;:330.05,&quot;top&quot;:86.52870453121159,&quot;width&quot;:5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3488_4*l_h_a*1_4_1"/>
  <p:tag name="KSO_WM_TEMPLATE_CATEGORY" val="custom"/>
  <p:tag name="KSO_WM_TEMPLATE_INDEX" val="20233488"/>
  <p:tag name="KSO_WM_UNIT_LAYERLEVEL" val="1_1_1"/>
  <p:tag name="KSO_WM_TAG_VERSION" val="3.0"/>
  <p:tag name="KSO_WM_BEAUTIFY_FLAG" val="#wm#"/>
  <p:tag name="KSO_WM_DIAGRAM_GROUP_CODE" val="l1-1"/>
  <p:tag name="KSO_WM_UNIT_PRESET_TEXT" val="单击添加目录项标题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3.1426696777344,&quot;left&quot;:330.05,&quot;top&quot;:86.52870453121159,&quot;width&quot;:5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6.xml><?xml version="1.0" encoding="utf-8"?>
<p:tagLst xmlns:p="http://schemas.openxmlformats.org/presentationml/2006/main">
  <p:tag name="ISLIDE.VECTOR" val="7b86b897-7041-40d4-b8ad-d7fb155c3b31"/>
</p:tagLst>
</file>

<file path=ppt/tags/tag16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8.xml><?xml version="1.0" encoding="utf-8"?>
<p:tagLst xmlns:p="http://schemas.openxmlformats.org/presentationml/2006/main">
  <p:tag name="KSO_WPP_MARK_KEY" val="121e5c38-2e9d-4d9b-a7c4-bfd945166cc5"/>
  <p:tag name="COMMONDATA" val="eyJjb3VudCI6MSwiaGRpZCI6IjlhNjUxMTJjOTg5MTg5NmRmNDE1MTJiZGNiMmMxZjc5IiwidXNlckNvdW50IjoxfQ=="/>
  <p:tag name="RESOURCE_RECORD_KEY" val="{&quot;65&quot;:[20233488],&quot;70&quot;:[3321973]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09">
      <a:dk1>
        <a:srgbClr val="000000"/>
      </a:dk1>
      <a:lt1>
        <a:srgbClr val="FFFFFF"/>
      </a:lt1>
      <a:dk2>
        <a:srgbClr val="44546A"/>
      </a:dk2>
      <a:lt2>
        <a:srgbClr val="FEFEFE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658BD5"/>
      </a:hlink>
      <a:folHlink>
        <a:srgbClr val="A16AA5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2">
              <a:lumMod val="75000"/>
              <a:lumOff val="25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2337</Words>
  <Application>WPS 演示</Application>
  <PresentationFormat>宽屏</PresentationFormat>
  <Paragraphs>282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宋体</vt:lpstr>
      <vt:lpstr>Wingdings</vt:lpstr>
      <vt:lpstr>Wingdings</vt:lpstr>
      <vt:lpstr>Microsoft YaHei Regular</vt:lpstr>
      <vt:lpstr>华文楷体</vt:lpstr>
      <vt:lpstr>楷体</vt:lpstr>
      <vt:lpstr>Courier New</vt:lpstr>
      <vt:lpstr>微软雅黑</vt:lpstr>
      <vt:lpstr>Arial Unicode MS</vt:lpstr>
      <vt:lpstr>Calibri</vt:lpstr>
      <vt:lpstr>MiSans Normal</vt:lpstr>
      <vt:lpstr>Office 主题​​</vt:lpstr>
      <vt:lpstr>1_Office 主题​​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李悦</dc:creator>
  <cp:lastModifiedBy>WPS_1601545564</cp:lastModifiedBy>
  <cp:revision>242</cp:revision>
  <dcterms:created xsi:type="dcterms:W3CDTF">2019-06-19T02:08:00Z</dcterms:created>
  <dcterms:modified xsi:type="dcterms:W3CDTF">2024-12-01T12:02:46Z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2052-12.1.0.18912</vt:lpwstr>
  </property>
  <property fmtid="{D5CDD505-2E9C-101B-9397-08002B2CF9AE}" pid="3" name="ICV">
    <vt:lpwstr>6D8F4A73A6BE4EB192967F74C2A4BE71_12</vt:lpwstr>
  </property>
  <property fmtid="{D5CDD505-2E9C-101B-9397-08002B2CF9AE}" pid="4" name="KSOTemplateUUID">
    <vt:lpwstr>v1.0_mb_T4d+gFVvjkB+w+oAZbJOLw==</vt:lpwstr>
  </property>
</Properties>
</file>